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9" r:id="rId6"/>
    <p:sldMasterId id="2147483773" r:id="rId7"/>
  </p:sldMasterIdLst>
  <p:notesMasterIdLst>
    <p:notesMasterId r:id="rId44"/>
  </p:notesMasterIdLst>
  <p:handoutMasterIdLst>
    <p:handoutMasterId r:id="rId45"/>
  </p:handoutMasterIdLst>
  <p:sldIdLst>
    <p:sldId id="4796" r:id="rId8"/>
    <p:sldId id="4797" r:id="rId9"/>
    <p:sldId id="4506" r:id="rId10"/>
    <p:sldId id="4840" r:id="rId11"/>
    <p:sldId id="4838" r:id="rId12"/>
    <p:sldId id="4604" r:id="rId13"/>
    <p:sldId id="4601" r:id="rId14"/>
    <p:sldId id="4603" r:id="rId15"/>
    <p:sldId id="4841" r:id="rId16"/>
    <p:sldId id="4576" r:id="rId17"/>
    <p:sldId id="4833" r:id="rId18"/>
    <p:sldId id="4740" r:id="rId19"/>
    <p:sldId id="4832" r:id="rId20"/>
    <p:sldId id="4834" r:id="rId21"/>
    <p:sldId id="4836" r:id="rId22"/>
    <p:sldId id="4835" r:id="rId23"/>
    <p:sldId id="4741" r:id="rId24"/>
    <p:sldId id="4831" r:id="rId25"/>
    <p:sldId id="4614" r:id="rId26"/>
    <p:sldId id="4745" r:id="rId27"/>
    <p:sldId id="4613" r:id="rId28"/>
    <p:sldId id="4746" r:id="rId29"/>
    <p:sldId id="4747" r:id="rId30"/>
    <p:sldId id="4742" r:id="rId31"/>
    <p:sldId id="4791" r:id="rId32"/>
    <p:sldId id="4795" r:id="rId33"/>
    <p:sldId id="2756" r:id="rId34"/>
    <p:sldId id="4543" r:id="rId35"/>
    <p:sldId id="4546" r:id="rId36"/>
    <p:sldId id="4545" r:id="rId37"/>
    <p:sldId id="4547" r:id="rId38"/>
    <p:sldId id="4749" r:id="rId39"/>
    <p:sldId id="4839" r:id="rId40"/>
    <p:sldId id="4674" r:id="rId41"/>
    <p:sldId id="4610" r:id="rId42"/>
    <p:sldId id="4830" r:id="rId43"/>
  </p:sldIdLst>
  <p:sldSz cx="12192000" cy="6858000"/>
  <p:notesSz cx="9220200" cy="6934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0E7C63-86F0-AC57-2556-27B3FF6963FB}" name="Elise Brown" initials="EB" userId="S::elise.brown@rhdhv.com::21a87bb0-22d8-4408-b2bc-bd0a10c713b5" providerId="AD"/>
  <p188:author id="{8E52C48A-FB25-1F7B-0A9E-E1EC214D559B}" name="Shaun Chamberlain" initials="SC" userId="S::shaun.chamberlain@rhdhv.com::d4536994-2aaa-4f14-831c-35ea7872bbae" providerId="AD"/>
  <p188:author id="{45C15EA6-3806-36A5-97ED-1B917254B824}" name="Laura Bergsma" initials="LB" userId="S::laura.bergsma@rhdhv.com::5dbd35e7-7dc1-4a15-b892-d46db22a9897" providerId="AD"/>
  <p188:author id="{FED039BD-1721-6710-66E0-CD611E5ED3CA}" name="Tanim Istiaque" initials="TI" userId="S::tanim.istiaque@gca.org::af8cdb1c-634a-45e5-8d71-48a85b6975d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rry Momber" initials="GM" lastIdx="1" clrIdx="0">
    <p:extLst>
      <p:ext uri="{19B8F6BF-5375-455C-9EA6-DF929625EA0E}">
        <p15:presenceInfo xmlns:p15="http://schemas.microsoft.com/office/powerpoint/2012/main" userId="S::garry.momber@maritimearchaeologytrust.org::85177247-837a-47a7-8f9c-93815ebdf9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2"/>
    <a:srgbClr val="00D0AB"/>
    <a:srgbClr val="08478B"/>
    <a:srgbClr val="C4DFFC"/>
    <a:srgbClr val="FFFFFF"/>
    <a:srgbClr val="F2F2F2"/>
    <a:srgbClr val="008BD7"/>
    <a:srgbClr val="969696"/>
    <a:srgbClr val="0070C0"/>
    <a:srgbClr val="E633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46"/>
    <p:restoredTop sz="88562" autoAdjust="0"/>
  </p:normalViewPr>
  <p:slideViewPr>
    <p:cSldViewPr snapToGrid="0">
      <p:cViewPr varScale="1">
        <p:scale>
          <a:sx n="90" d="100"/>
          <a:sy n="90" d="100"/>
        </p:scale>
        <p:origin x="16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27355F-937A-4F2A-5208-58DBCA16A0C7}"/>
              </a:ext>
            </a:extLst>
          </p:cNvPr>
          <p:cNvSpPr>
            <a:spLocks noGrp="1"/>
          </p:cNvSpPr>
          <p:nvPr>
            <p:ph type="hdr" sz="quarter"/>
          </p:nvPr>
        </p:nvSpPr>
        <p:spPr>
          <a:xfrm>
            <a:off x="0" y="0"/>
            <a:ext cx="3995420" cy="347914"/>
          </a:xfrm>
          <a:prstGeom prst="rect">
            <a:avLst/>
          </a:prstGeom>
        </p:spPr>
        <p:txBody>
          <a:bodyPr vert="horz" lIns="92309" tIns="46154" rIns="92309" bIns="46154" rtlCol="0"/>
          <a:lstStyle>
            <a:lvl1pPr algn="l">
              <a:defRPr sz="1200"/>
            </a:lvl1pPr>
          </a:lstStyle>
          <a:p>
            <a:endParaRPr lang="nl-NL"/>
          </a:p>
        </p:txBody>
      </p:sp>
      <p:sp>
        <p:nvSpPr>
          <p:cNvPr id="3" name="Date Placeholder 2">
            <a:extLst>
              <a:ext uri="{FF2B5EF4-FFF2-40B4-BE49-F238E27FC236}">
                <a16:creationId xmlns:a16="http://schemas.microsoft.com/office/drawing/2014/main" id="{60B93B0A-BF75-869B-0013-51920D1F6B88}"/>
              </a:ext>
            </a:extLst>
          </p:cNvPr>
          <p:cNvSpPr>
            <a:spLocks noGrp="1"/>
          </p:cNvSpPr>
          <p:nvPr>
            <p:ph type="dt" sz="quarter" idx="1"/>
          </p:nvPr>
        </p:nvSpPr>
        <p:spPr>
          <a:xfrm>
            <a:off x="5222646" y="0"/>
            <a:ext cx="3995420" cy="347914"/>
          </a:xfrm>
          <a:prstGeom prst="rect">
            <a:avLst/>
          </a:prstGeom>
        </p:spPr>
        <p:txBody>
          <a:bodyPr vert="horz" lIns="92309" tIns="46154" rIns="92309" bIns="46154" rtlCol="0"/>
          <a:lstStyle>
            <a:lvl1pPr algn="r">
              <a:defRPr sz="1200"/>
            </a:lvl1pPr>
          </a:lstStyle>
          <a:p>
            <a:endParaRPr lang="nl-NL"/>
          </a:p>
        </p:txBody>
      </p:sp>
      <p:sp>
        <p:nvSpPr>
          <p:cNvPr id="4" name="Footer Placeholder 3">
            <a:extLst>
              <a:ext uri="{FF2B5EF4-FFF2-40B4-BE49-F238E27FC236}">
                <a16:creationId xmlns:a16="http://schemas.microsoft.com/office/drawing/2014/main" id="{FC809852-4FBA-0D01-08F9-E1AB46DA9CB2}"/>
              </a:ext>
            </a:extLst>
          </p:cNvPr>
          <p:cNvSpPr>
            <a:spLocks noGrp="1"/>
          </p:cNvSpPr>
          <p:nvPr>
            <p:ph type="ftr" sz="quarter" idx="2"/>
          </p:nvPr>
        </p:nvSpPr>
        <p:spPr>
          <a:xfrm>
            <a:off x="0" y="6586287"/>
            <a:ext cx="3995420" cy="347913"/>
          </a:xfrm>
          <a:prstGeom prst="rect">
            <a:avLst/>
          </a:prstGeom>
        </p:spPr>
        <p:txBody>
          <a:bodyPr vert="horz" lIns="92309" tIns="46154" rIns="92309" bIns="46154"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1BEA1D89-E0A2-03CC-B506-41BB19CDA70D}"/>
              </a:ext>
            </a:extLst>
          </p:cNvPr>
          <p:cNvSpPr>
            <a:spLocks noGrp="1"/>
          </p:cNvSpPr>
          <p:nvPr>
            <p:ph type="sldNum" sz="quarter" idx="3"/>
          </p:nvPr>
        </p:nvSpPr>
        <p:spPr>
          <a:xfrm>
            <a:off x="5222646" y="6586287"/>
            <a:ext cx="3995420" cy="347913"/>
          </a:xfrm>
          <a:prstGeom prst="rect">
            <a:avLst/>
          </a:prstGeom>
        </p:spPr>
        <p:txBody>
          <a:bodyPr vert="horz" lIns="92309" tIns="46154" rIns="92309" bIns="46154" rtlCol="0" anchor="b"/>
          <a:lstStyle>
            <a:lvl1pPr algn="r">
              <a:defRPr sz="1200"/>
            </a:lvl1pPr>
          </a:lstStyle>
          <a:p>
            <a:fld id="{17F4ABBA-2673-4C77-9AA5-9F47FEE43842}" type="slidenum">
              <a:rPr lang="nl-NL" smtClean="0"/>
              <a:t>‹#›</a:t>
            </a:fld>
            <a:endParaRPr lang="nl-NL"/>
          </a:p>
        </p:txBody>
      </p:sp>
    </p:spTree>
    <p:extLst>
      <p:ext uri="{BB962C8B-B14F-4D97-AF65-F5344CB8AC3E}">
        <p14:creationId xmlns:p14="http://schemas.microsoft.com/office/powerpoint/2010/main" val="9667706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95420" cy="347914"/>
          </a:xfrm>
          <a:prstGeom prst="rect">
            <a:avLst/>
          </a:prstGeom>
        </p:spPr>
        <p:txBody>
          <a:bodyPr vert="horz" lIns="92309" tIns="46154" rIns="92309" bIns="46154" rtlCol="0"/>
          <a:lstStyle>
            <a:lvl1pPr algn="l">
              <a:defRPr sz="1200"/>
            </a:lvl1pPr>
          </a:lstStyle>
          <a:p>
            <a:endParaRPr lang="en-GB"/>
          </a:p>
        </p:txBody>
      </p:sp>
      <p:sp>
        <p:nvSpPr>
          <p:cNvPr id="3" name="Date Placeholder 2"/>
          <p:cNvSpPr>
            <a:spLocks noGrp="1"/>
          </p:cNvSpPr>
          <p:nvPr>
            <p:ph type="dt" idx="1"/>
          </p:nvPr>
        </p:nvSpPr>
        <p:spPr>
          <a:xfrm>
            <a:off x="5222646" y="0"/>
            <a:ext cx="3995420" cy="347914"/>
          </a:xfrm>
          <a:prstGeom prst="rect">
            <a:avLst/>
          </a:prstGeom>
        </p:spPr>
        <p:txBody>
          <a:bodyPr vert="horz" lIns="92309" tIns="46154" rIns="92309" bIns="46154" rtlCol="0"/>
          <a:lstStyle>
            <a:lvl1pPr algn="r">
              <a:defRPr sz="1200"/>
            </a:lvl1pPr>
          </a:lstStyle>
          <a:p>
            <a:endParaRPr lang="en-GB"/>
          </a:p>
        </p:txBody>
      </p:sp>
      <p:sp>
        <p:nvSpPr>
          <p:cNvPr id="4" name="Slide Image Placeholder 3"/>
          <p:cNvSpPr>
            <a:spLocks noGrp="1" noRot="1" noChangeAspect="1"/>
          </p:cNvSpPr>
          <p:nvPr>
            <p:ph type="sldImg" idx="2"/>
          </p:nvPr>
        </p:nvSpPr>
        <p:spPr>
          <a:xfrm>
            <a:off x="2530475" y="866775"/>
            <a:ext cx="4159250" cy="2339975"/>
          </a:xfrm>
          <a:prstGeom prst="rect">
            <a:avLst/>
          </a:prstGeom>
          <a:noFill/>
          <a:ln w="12700">
            <a:solidFill>
              <a:prstClr val="black"/>
            </a:solidFill>
          </a:ln>
        </p:spPr>
        <p:txBody>
          <a:bodyPr vert="horz" lIns="92309" tIns="46154" rIns="92309" bIns="46154" rtlCol="0" anchor="ctr"/>
          <a:lstStyle/>
          <a:p>
            <a:endParaRPr lang="en-GB"/>
          </a:p>
        </p:txBody>
      </p:sp>
      <p:sp>
        <p:nvSpPr>
          <p:cNvPr id="5" name="Notes Placeholder 4"/>
          <p:cNvSpPr>
            <a:spLocks noGrp="1"/>
          </p:cNvSpPr>
          <p:nvPr>
            <p:ph type="body" sz="quarter" idx="3"/>
          </p:nvPr>
        </p:nvSpPr>
        <p:spPr>
          <a:xfrm>
            <a:off x="922020" y="3337084"/>
            <a:ext cx="7376160" cy="2730341"/>
          </a:xfrm>
          <a:prstGeom prst="rect">
            <a:avLst/>
          </a:prstGeom>
        </p:spPr>
        <p:txBody>
          <a:bodyPr vert="horz" lIns="92309" tIns="46154" rIns="92309" bIns="4615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86287"/>
            <a:ext cx="3995420" cy="347913"/>
          </a:xfrm>
          <a:prstGeom prst="rect">
            <a:avLst/>
          </a:prstGeom>
        </p:spPr>
        <p:txBody>
          <a:bodyPr vert="horz" lIns="92309" tIns="46154" rIns="92309" bIns="46154" rtlCol="0" anchor="b"/>
          <a:lstStyle>
            <a:lvl1pPr algn="l">
              <a:defRPr sz="1200"/>
            </a:lvl1pPr>
          </a:lstStyle>
          <a:p>
            <a:endParaRPr lang="en-GB"/>
          </a:p>
        </p:txBody>
      </p:sp>
      <p:sp>
        <p:nvSpPr>
          <p:cNvPr id="7" name="Slide Number Placeholder 6"/>
          <p:cNvSpPr>
            <a:spLocks noGrp="1"/>
          </p:cNvSpPr>
          <p:nvPr>
            <p:ph type="sldNum" sz="quarter" idx="5"/>
          </p:nvPr>
        </p:nvSpPr>
        <p:spPr>
          <a:xfrm>
            <a:off x="5222646" y="6586287"/>
            <a:ext cx="3995420" cy="347913"/>
          </a:xfrm>
          <a:prstGeom prst="rect">
            <a:avLst/>
          </a:prstGeom>
        </p:spPr>
        <p:txBody>
          <a:bodyPr vert="horz" lIns="92309" tIns="46154" rIns="92309" bIns="46154"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073588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D51B1-3300-16A3-3624-DBDCD3C7B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C5ACD7-E14B-9083-19ED-9C10F868A6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4453A7-D091-3061-E0CB-6972AF191D7B}"/>
              </a:ext>
            </a:extLst>
          </p:cNvPr>
          <p:cNvSpPr>
            <a:spLocks noGrp="1"/>
          </p:cNvSpPr>
          <p:nvPr>
            <p:ph type="body" idx="1"/>
          </p:nvPr>
        </p:nvSpPr>
        <p:spPr/>
        <p:txBody>
          <a:bodyPr/>
          <a:lstStyle/>
          <a:p>
            <a:r>
              <a:rPr lang="en-GB"/>
              <a:t>The first step is about data collection</a:t>
            </a:r>
          </a:p>
        </p:txBody>
      </p:sp>
    </p:spTree>
    <p:extLst>
      <p:ext uri="{BB962C8B-B14F-4D97-AF65-F5344CB8AC3E}">
        <p14:creationId xmlns:p14="http://schemas.microsoft.com/office/powerpoint/2010/main" val="2981508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use of data from local meteorological stations is highly valued compared to data from climate models. </a:t>
            </a:r>
          </a:p>
          <a:p>
            <a:r>
              <a:rPr lang="en-GB" dirty="0"/>
              <a:t>Detailed information is crucial for a successful climate risk assessment and to tailor the analysis as best as possible to the local/project context</a:t>
            </a:r>
          </a:p>
          <a:p>
            <a:r>
              <a:rPr lang="en-GB" dirty="0"/>
              <a:t>(the slide provides further examples of the detail that is typically necessary to support a climate risk assessment)</a:t>
            </a:r>
          </a:p>
        </p:txBody>
      </p:sp>
    </p:spTree>
    <p:extLst>
      <p:ext uri="{BB962C8B-B14F-4D97-AF65-F5344CB8AC3E}">
        <p14:creationId xmlns:p14="http://schemas.microsoft.com/office/powerpoint/2010/main" val="368982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F48C1-3997-FBB4-17FC-1EDE8F0BE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CC5E3-E0F6-AAFD-69AA-BB194C9920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4FF32-6BB9-CDA1-F328-92688A637150}"/>
              </a:ext>
            </a:extLst>
          </p:cNvPr>
          <p:cNvSpPr>
            <a:spLocks noGrp="1"/>
          </p:cNvSpPr>
          <p:nvPr>
            <p:ph type="body" idx="1"/>
          </p:nvPr>
        </p:nvSpPr>
        <p:spPr/>
        <p:txBody>
          <a:bodyPr/>
          <a:lstStyle/>
          <a:p>
            <a:r>
              <a:rPr lang="en-GB"/>
              <a:t>Relevant across all stages of the project, but also for the data collection, is the development of a stakeholder engagement plan</a:t>
            </a:r>
          </a:p>
          <a:p>
            <a:endParaRPr lang="en-GB"/>
          </a:p>
          <a:p>
            <a:r>
              <a:rPr lang="en-GB"/>
              <a:t>Different stakeholders have different data/information that can provide insights for the analysis</a:t>
            </a:r>
          </a:p>
        </p:txBody>
      </p:sp>
    </p:spTree>
    <p:extLst>
      <p:ext uri="{BB962C8B-B14F-4D97-AF65-F5344CB8AC3E}">
        <p14:creationId xmlns:p14="http://schemas.microsoft.com/office/powerpoint/2010/main" val="4138693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3464C-B415-7EF3-7110-3A0BB605ED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49D68-364E-2F89-C9D6-507D694C15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2664C4-5578-6CFF-269C-42BDE0D67507}"/>
              </a:ext>
            </a:extLst>
          </p:cNvPr>
          <p:cNvSpPr>
            <a:spLocks noGrp="1"/>
          </p:cNvSpPr>
          <p:nvPr>
            <p:ph type="body" idx="1"/>
          </p:nvPr>
        </p:nvSpPr>
        <p:spPr/>
        <p:txBody>
          <a:bodyPr/>
          <a:lstStyle/>
          <a:p>
            <a:r>
              <a:rPr lang="en-GB"/>
              <a:t>The 2nd step is assessing the exposure of assets and end users</a:t>
            </a:r>
          </a:p>
          <a:p>
            <a:endParaRPr lang="en-GB"/>
          </a:p>
          <a:p>
            <a:endParaRPr lang="en-GB"/>
          </a:p>
        </p:txBody>
      </p:sp>
    </p:spTree>
    <p:extLst>
      <p:ext uri="{BB962C8B-B14F-4D97-AF65-F5344CB8AC3E}">
        <p14:creationId xmlns:p14="http://schemas.microsoft.com/office/powerpoint/2010/main" val="462247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12898-12E2-5B5B-4C20-D3D4A4CE22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CFEF1C-60E7-13D9-5284-205E8AF0D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128CB1-6366-6542-959C-8C883FFFF303}"/>
              </a:ext>
            </a:extLst>
          </p:cNvPr>
          <p:cNvSpPr>
            <a:spLocks noGrp="1"/>
          </p:cNvSpPr>
          <p:nvPr>
            <p:ph type="body" idx="1"/>
          </p:nvPr>
        </p:nvSpPr>
        <p:spPr/>
        <p:txBody>
          <a:bodyPr/>
          <a:lstStyle/>
          <a:p>
            <a:r>
              <a:rPr lang="en-GB"/>
              <a:t>On exposure we map the assets, end users and socioeconomic activities along the project area</a:t>
            </a:r>
          </a:p>
          <a:p>
            <a:endParaRPr lang="en-GB"/>
          </a:p>
          <a:p>
            <a:r>
              <a:rPr lang="en-GB"/>
              <a:t>Here we present an example of the Uganda case study we will discuss later on</a:t>
            </a:r>
          </a:p>
        </p:txBody>
      </p:sp>
    </p:spTree>
    <p:extLst>
      <p:ext uri="{BB962C8B-B14F-4D97-AF65-F5344CB8AC3E}">
        <p14:creationId xmlns:p14="http://schemas.microsoft.com/office/powerpoint/2010/main" val="1048855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C42F8-08A8-F47F-0E53-22811EB79F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B4D72-3BBD-14D7-277D-4D36E8D8C3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2135C9-C0AE-3863-0E43-2A115998DC0D}"/>
              </a:ext>
            </a:extLst>
          </p:cNvPr>
          <p:cNvSpPr>
            <a:spLocks noGrp="1"/>
          </p:cNvSpPr>
          <p:nvPr>
            <p:ph type="body" idx="1"/>
          </p:nvPr>
        </p:nvSpPr>
        <p:spPr/>
        <p:txBody>
          <a:bodyPr/>
          <a:lstStyle/>
          <a:p>
            <a:r>
              <a:rPr lang="en-GB"/>
              <a:t>The 3</a:t>
            </a:r>
            <a:r>
              <a:rPr lang="en-GB" baseline="30000"/>
              <a:t>rd</a:t>
            </a:r>
            <a:r>
              <a:rPr lang="en-GB"/>
              <a:t> step is about assessing the vulnerabilities and quantifying risk</a:t>
            </a:r>
          </a:p>
        </p:txBody>
      </p:sp>
    </p:spTree>
    <p:extLst>
      <p:ext uri="{BB962C8B-B14F-4D97-AF65-F5344CB8AC3E}">
        <p14:creationId xmlns:p14="http://schemas.microsoft.com/office/powerpoint/2010/main" val="3728771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vulnerability is often determined by damage functions</a:t>
            </a:r>
          </a:p>
          <a:p>
            <a:endParaRPr lang="en-GB"/>
          </a:p>
          <a:p>
            <a:r>
              <a:rPr lang="en-GB"/>
              <a:t>They are a % of damage based on the occurrence of a hazard event</a:t>
            </a:r>
          </a:p>
          <a:p>
            <a:endParaRPr lang="en-GB"/>
          </a:p>
          <a:p>
            <a:r>
              <a:rPr lang="en-GB"/>
              <a:t>The total damage is defined by the asset value</a:t>
            </a:r>
          </a:p>
        </p:txBody>
      </p:sp>
    </p:spTree>
    <p:extLst>
      <p:ext uri="{BB962C8B-B14F-4D97-AF65-F5344CB8AC3E}">
        <p14:creationId xmlns:p14="http://schemas.microsoft.com/office/powerpoint/2010/main" val="2507336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9FAA8-4A19-C0A5-3683-8C69CE2BF9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3A2FCA-1ECB-3916-4C9C-FF5E11CCCF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B25CB-4A12-D4A4-A6A4-F162F5067352}"/>
              </a:ext>
            </a:extLst>
          </p:cNvPr>
          <p:cNvSpPr>
            <a:spLocks noGrp="1"/>
          </p:cNvSpPr>
          <p:nvPr>
            <p:ph type="body" idx="1"/>
          </p:nvPr>
        </p:nvSpPr>
        <p:spPr/>
        <p:txBody>
          <a:bodyPr/>
          <a:lstStyle/>
          <a:p>
            <a:r>
              <a:rPr lang="en-GB" dirty="0"/>
              <a:t>Examples of vulnerability curves (damage functions) for temperature and precipitation, as related to road surfacing and road culverts respectively.</a:t>
            </a:r>
          </a:p>
        </p:txBody>
      </p:sp>
    </p:spTree>
    <p:extLst>
      <p:ext uri="{BB962C8B-B14F-4D97-AF65-F5344CB8AC3E}">
        <p14:creationId xmlns:p14="http://schemas.microsoft.com/office/powerpoint/2010/main" val="3045189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losses are mainly related to physical damage to assets</a:t>
            </a:r>
          </a:p>
          <a:p>
            <a:endParaRPr lang="en-GB" dirty="0"/>
          </a:p>
          <a:p>
            <a:r>
              <a:rPr lang="en-GB" dirty="0"/>
              <a:t>Indirect losses are mainly related to other disruptions and consequential losses or cascading impacts of climate risks</a:t>
            </a:r>
          </a:p>
        </p:txBody>
      </p:sp>
    </p:spTree>
    <p:extLst>
      <p:ext uri="{BB962C8B-B14F-4D97-AF65-F5344CB8AC3E}">
        <p14:creationId xmlns:p14="http://schemas.microsoft.com/office/powerpoint/2010/main" val="15979675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are losses that can be quantified and others that are often difficult to associate monetary terms</a:t>
            </a:r>
          </a:p>
          <a:p>
            <a:endParaRPr lang="en-GB"/>
          </a:p>
          <a:p>
            <a:r>
              <a:rPr lang="en-GB"/>
              <a:t>In any case, they should be recognized in the analysis</a:t>
            </a:r>
          </a:p>
        </p:txBody>
      </p:sp>
    </p:spTree>
    <p:extLst>
      <p:ext uri="{BB962C8B-B14F-4D97-AF65-F5344CB8AC3E}">
        <p14:creationId xmlns:p14="http://schemas.microsoft.com/office/powerpoint/2010/main" val="2158290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Considering client resilience in the Project Appraisal Stage is essentially an expansion of what was considered at Project Identification Phase – so we start with a recap of Module 2a.</a:t>
            </a:r>
          </a:p>
          <a:p>
            <a:r>
              <a:rPr lang="en-GB" dirty="0"/>
              <a:t>Then we go through the key matter of Climate Risk Assessment in this phase.</a:t>
            </a:r>
          </a:p>
          <a:p>
            <a:r>
              <a:rPr lang="en-GB" dirty="0"/>
              <a:t>And end with an extra cross-cutting topic – how to deal with uncertainties in climate risk assessment.</a:t>
            </a:r>
          </a:p>
        </p:txBody>
      </p:sp>
    </p:spTree>
    <p:extLst>
      <p:ext uri="{BB962C8B-B14F-4D97-AF65-F5344CB8AC3E}">
        <p14:creationId xmlns:p14="http://schemas.microsoft.com/office/powerpoint/2010/main" val="30960520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Going into a bit more detail on how vulnerabilities and risks can be assessed across scenarios</a:t>
            </a:r>
          </a:p>
          <a:p>
            <a:endParaRPr lang="en-GB" dirty="0"/>
          </a:p>
          <a:p>
            <a:r>
              <a:rPr lang="en-GB" dirty="0"/>
              <a:t>This is an example for Uganda that we will discuss later in a Case Study (on Kampala-Malaba Rail Project)</a:t>
            </a:r>
          </a:p>
        </p:txBody>
      </p:sp>
    </p:spTree>
    <p:extLst>
      <p:ext uri="{BB962C8B-B14F-4D97-AF65-F5344CB8AC3E}">
        <p14:creationId xmlns:p14="http://schemas.microsoft.com/office/powerpoint/2010/main" val="32494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Key insights are that risk can change across scenarios.</a:t>
            </a:r>
          </a:p>
          <a:p>
            <a:r>
              <a:rPr lang="en-GB" dirty="0"/>
              <a:t>Typically, climate change scenarios that assume more emissions, result in higher risk values – but there are sometimes exceptions to this!  Its important to look at the results and try understand why there is a difference.</a:t>
            </a:r>
          </a:p>
        </p:txBody>
      </p:sp>
    </p:spTree>
    <p:extLst>
      <p:ext uri="{BB962C8B-B14F-4D97-AF65-F5344CB8AC3E}">
        <p14:creationId xmlns:p14="http://schemas.microsoft.com/office/powerpoint/2010/main" val="2092198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across asset types.</a:t>
            </a:r>
          </a:p>
          <a:p>
            <a:r>
              <a:rPr lang="en-GB" dirty="0"/>
              <a:t>Some asset types are more valuable (exposure is greater), or more vulnerable (more easily damaged).</a:t>
            </a:r>
          </a:p>
        </p:txBody>
      </p:sp>
    </p:spTree>
    <p:extLst>
      <p:ext uri="{BB962C8B-B14F-4D97-AF65-F5344CB8AC3E}">
        <p14:creationId xmlns:p14="http://schemas.microsoft.com/office/powerpoint/2010/main" val="2183947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flow-chart summarises the steps that have been described in earlier slides, and shows how they are inter-linked in a logical sequence.</a:t>
            </a:r>
          </a:p>
          <a:p>
            <a:r>
              <a:rPr lang="en-GB" dirty="0"/>
              <a:t>i.e. start with inputs related to Hazard, Exposure and Vulnerability, and then combine those to calculate Direct and Indirect Losses, which is typically the outcome of the Climate Risk Assessment itself.</a:t>
            </a:r>
          </a:p>
          <a:p>
            <a:r>
              <a:rPr lang="en-GB" dirty="0"/>
              <a:t>The Module 3 presentation then describes the following steps, starting with identification of Adaptation Solutions</a:t>
            </a:r>
          </a:p>
        </p:txBody>
      </p:sp>
    </p:spTree>
    <p:extLst>
      <p:ext uri="{BB962C8B-B14F-4D97-AF65-F5344CB8AC3E}">
        <p14:creationId xmlns:p14="http://schemas.microsoft.com/office/powerpoint/2010/main" val="2340056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We’ll now conclude this Module 2b with an extra cross-cutting topic – how to deal with uncertainties in climate risk assessment.</a:t>
            </a:r>
          </a:p>
          <a:p>
            <a:endParaRPr lang="en-GB" dirty="0"/>
          </a:p>
        </p:txBody>
      </p:sp>
    </p:spTree>
    <p:extLst>
      <p:ext uri="{BB962C8B-B14F-4D97-AF65-F5344CB8AC3E}">
        <p14:creationId xmlns:p14="http://schemas.microsoft.com/office/powerpoint/2010/main" val="2278613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1627764" y="546416"/>
            <a:ext cx="6581629" cy="272955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7358" tIns="48679" rIns="97358" bIns="48679" anchor="ctr"/>
          <a:lstStyle/>
          <a:p>
            <a:endParaRPr lang="en-US"/>
          </a:p>
        </p:txBody>
      </p:sp>
      <p:sp>
        <p:nvSpPr>
          <p:cNvPr id="84995" name="Text Box 3"/>
          <p:cNvSpPr txBox="1">
            <a:spLocks noGrp="1" noChangeArrowheads="1"/>
          </p:cNvSpPr>
          <p:nvPr>
            <p:ph type="body"/>
          </p:nvPr>
        </p:nvSpPr>
        <p:spPr>
          <a:xfrm>
            <a:off x="1311319" y="3458527"/>
            <a:ext cx="7209970" cy="3274709"/>
          </a:xfrm>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r>
              <a:rPr lang="en-US" dirty="0"/>
              <a:t>(Read through slide to provide background to concept of uncertainty)</a:t>
            </a:r>
          </a:p>
        </p:txBody>
      </p:sp>
    </p:spTree>
    <p:extLst>
      <p:ext uri="{BB962C8B-B14F-4D97-AF65-F5344CB8AC3E}">
        <p14:creationId xmlns:p14="http://schemas.microsoft.com/office/powerpoint/2010/main" val="35767752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through slide)</a:t>
            </a:r>
          </a:p>
          <a:p>
            <a:r>
              <a:rPr lang="en-US" dirty="0"/>
              <a:t>Doing a sensitivity analysis on CBA can help in identifying which strategies would align with some of these principles.</a:t>
            </a:r>
          </a:p>
        </p:txBody>
      </p:sp>
      <p:sp>
        <p:nvSpPr>
          <p:cNvPr id="4" name="Slide Number Placeholder 3"/>
          <p:cNvSpPr>
            <a:spLocks noGrp="1"/>
          </p:cNvSpPr>
          <p:nvPr>
            <p:ph type="sldNum" sz="quarter" idx="5"/>
          </p:nvPr>
        </p:nvSpPr>
        <p:spPr/>
        <p:txBody>
          <a:bodyPr/>
          <a:lstStyle/>
          <a:p>
            <a:fld id="{B4A55CF2-256D-44FD-9430-5B63A079CF51}" type="slidenum">
              <a:rPr lang="en-US" smtClean="0"/>
              <a:t>27</a:t>
            </a:fld>
            <a:endParaRPr lang="en-US"/>
          </a:p>
        </p:txBody>
      </p:sp>
      <p:sp>
        <p:nvSpPr>
          <p:cNvPr id="5" name="Date Placeholder 4">
            <a:extLst>
              <a:ext uri="{FF2B5EF4-FFF2-40B4-BE49-F238E27FC236}">
                <a16:creationId xmlns:a16="http://schemas.microsoft.com/office/drawing/2014/main" id="{5B3C725B-E204-25F5-E15C-A3D6EC933588}"/>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753713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Often, there is even uncertainty in the starting point – i.e. what is actually the historical or current state of the climate?</a:t>
            </a:r>
          </a:p>
          <a:p>
            <a:r>
              <a:rPr lang="en-GB" dirty="0"/>
              <a:t>As explained in the slide, some effort is typically necessary to reduce this uncertainty. i.e. ground-truthing</a:t>
            </a:r>
          </a:p>
        </p:txBody>
      </p:sp>
    </p:spTree>
    <p:extLst>
      <p:ext uri="{BB962C8B-B14F-4D97-AF65-F5344CB8AC3E}">
        <p14:creationId xmlns:p14="http://schemas.microsoft.com/office/powerpoint/2010/main" val="2688807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Whilst there is a certain amount of uncertainty in the accurate representation of historical data, there is certainly greater uncertainty in future projections of climate.  The IPCC figure illustrates how broad that bandwidth is for global temperature, for example. How can we deal with this uncertainty? (talk through sources and responses on the slide)</a:t>
            </a:r>
          </a:p>
        </p:txBody>
      </p:sp>
    </p:spTree>
    <p:extLst>
      <p:ext uri="{BB962C8B-B14F-4D97-AF65-F5344CB8AC3E}">
        <p14:creationId xmlns:p14="http://schemas.microsoft.com/office/powerpoint/2010/main" val="8050550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Downscaling is one method of reducing uncertainty in climate projections.  (as explained on the slide)</a:t>
            </a:r>
          </a:p>
          <a:p>
            <a:r>
              <a:rPr lang="en-GB" dirty="0"/>
              <a:t>Downscaling is necessary if localised climate risk analysis or adaptation solution assessment is required.</a:t>
            </a:r>
          </a:p>
        </p:txBody>
      </p:sp>
    </p:spTree>
    <p:extLst>
      <p:ext uri="{BB962C8B-B14F-4D97-AF65-F5344CB8AC3E}">
        <p14:creationId xmlns:p14="http://schemas.microsoft.com/office/powerpoint/2010/main" val="2016078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Considering client resilience in the Project Appraisal Stage is essentially an expansion of what was considered at Project Identification Phase – so we start with a recap of Module 2a.</a:t>
            </a:r>
          </a:p>
          <a:p>
            <a:r>
              <a:rPr lang="en-GB" dirty="0"/>
              <a:t>Then we go through the key matter of Climate Risk Assessment in this phase.</a:t>
            </a:r>
          </a:p>
          <a:p>
            <a:r>
              <a:rPr lang="en-GB" dirty="0"/>
              <a:t>And end with an extra cross-cutting topic – how to deal with uncertainties in climate risk assessment.</a:t>
            </a:r>
          </a:p>
        </p:txBody>
      </p:sp>
    </p:spTree>
    <p:extLst>
      <p:ext uri="{BB962C8B-B14F-4D97-AF65-F5344CB8AC3E}">
        <p14:creationId xmlns:p14="http://schemas.microsoft.com/office/powerpoint/2010/main" val="3987670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Vulnerability data is often qualitative, and thus even more uncertain than hazard or exposure data.  Think about the data related to the vulnerability factors listed in this slide.  How certain are we in the accuracy of the data that may be available on these aspects? Sometimes quantitative data is not even available at all.  This suggests that if we want to reduce uncertainty in climate risk calculations, we should perhaps focus most of all on vulnerability, as that is where the greatest uncertainty sits.</a:t>
            </a:r>
          </a:p>
        </p:txBody>
      </p:sp>
    </p:spTree>
    <p:extLst>
      <p:ext uri="{BB962C8B-B14F-4D97-AF65-F5344CB8AC3E}">
        <p14:creationId xmlns:p14="http://schemas.microsoft.com/office/powerpoint/2010/main" val="475671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important to convey to stakeholders that the outcomes of a climate risk assessment have an inherent uncertainty.  This can be expressed in quantitative terms by undertaking sensitivity analyses on the input data to the assessment, to calculate bandwidths of outcomes – as shown on the graphic (which shows sensitivity analysis on basis of statistical certainty for 2 different climate scenarios.</a:t>
            </a:r>
          </a:p>
        </p:txBody>
      </p:sp>
    </p:spTree>
    <p:extLst>
      <p:ext uri="{BB962C8B-B14F-4D97-AF65-F5344CB8AC3E}">
        <p14:creationId xmlns:p14="http://schemas.microsoft.com/office/powerpoint/2010/main" val="37357272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assessing the economic feasibility of adaptation solutions, the cost of the adaptation solution is an important variable. The cost can vary significantly depending on the detailed characteristics of that adaptation solution in a particular situation. As influenced by country, scale, etc.  Again, a sensitivity analysis based on upper and lower-bound cost extremes can be useful in testing the impact of cost uncertainty.</a:t>
            </a:r>
          </a:p>
        </p:txBody>
      </p:sp>
    </p:spTree>
    <p:extLst>
      <p:ext uri="{BB962C8B-B14F-4D97-AF65-F5344CB8AC3E}">
        <p14:creationId xmlns:p14="http://schemas.microsoft.com/office/powerpoint/2010/main" val="16144219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purpose of raising these questions is to stimulate the audience to think about how the preceding slides are relevant to the work that they have done. In climate risk assessments, but also uncertainty in other contexts. As the ways of addressing uncertainty are generally universal across context.)</a:t>
            </a:r>
          </a:p>
        </p:txBody>
      </p:sp>
    </p:spTree>
    <p:extLst>
      <p:ext uri="{BB962C8B-B14F-4D97-AF65-F5344CB8AC3E}">
        <p14:creationId xmlns:p14="http://schemas.microsoft.com/office/powerpoint/2010/main" val="1992327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Point 1: Climate Risk Assessments are more accurate if they are based on reliable data.</a:t>
            </a:r>
          </a:p>
          <a:p>
            <a:r>
              <a:rPr lang="en-GB" dirty="0"/>
              <a:t>Point 2: Direct and Indirect Risk should be included for in the assessment. One of the key uncertainties in climate risk assessment is what the climate will do in the future – hence consideration of multiple different future climate scenarios is necessary.  </a:t>
            </a:r>
          </a:p>
          <a:p>
            <a:r>
              <a:rPr lang="en-GB" dirty="0"/>
              <a:t>Point 3: Each input to the CRA has uncertainty. Vulnerability data contains perhaps the greatest uncertainty. Sensitivity analysis is an important tool to understand the extent and impact of uncertainty.  And there are multiple strategies that can be applied to deal with uncertainty – e.g. implement No Regret options first.</a:t>
            </a:r>
          </a:p>
        </p:txBody>
      </p:sp>
    </p:spTree>
    <p:extLst>
      <p:ext uri="{BB962C8B-B14F-4D97-AF65-F5344CB8AC3E}">
        <p14:creationId xmlns:p14="http://schemas.microsoft.com/office/powerpoint/2010/main" val="1976719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Point 1: Because climate change may result in projects being less appealing due to increased risk – especially coastal projects influenced by sea level rise.</a:t>
            </a:r>
          </a:p>
          <a:p>
            <a:r>
              <a:rPr lang="en-GB" dirty="0"/>
              <a:t>Point 2: Starting with a focus on hazards rather than risks enables a simpler screening to be done that requires less knowledge and less complex data inputs.</a:t>
            </a:r>
          </a:p>
          <a:p>
            <a:r>
              <a:rPr lang="en-GB" dirty="0"/>
              <a:t>Point 3: Considering resilience </a:t>
            </a:r>
            <a:r>
              <a:rPr lang="en-GB" u="sng" dirty="0"/>
              <a:t>through</a:t>
            </a:r>
            <a:r>
              <a:rPr lang="en-GB" dirty="0"/>
              <a:t> infrastructure entails looking at the project from a broader perspective and considering how that project can contribute to the resilience of surrounding systems (people, infrastructure, natural resources)</a:t>
            </a:r>
          </a:p>
          <a:p>
            <a:endParaRPr lang="en-GB" dirty="0"/>
          </a:p>
        </p:txBody>
      </p:sp>
    </p:spTree>
    <p:extLst>
      <p:ext uri="{BB962C8B-B14F-4D97-AF65-F5344CB8AC3E}">
        <p14:creationId xmlns:p14="http://schemas.microsoft.com/office/powerpoint/2010/main" val="3657700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Recap on Identification Phase.</a:t>
            </a:r>
          </a:p>
          <a:p>
            <a:r>
              <a:rPr lang="en-GB" dirty="0"/>
              <a:t>To help identify whether a Project is a ‘good project’, the CRIO Handbook highlights a High-level Climate Risk Screening as the crucial task in the Project Identification Phase.</a:t>
            </a:r>
          </a:p>
          <a:p>
            <a:endParaRPr lang="en-GB" dirty="0"/>
          </a:p>
        </p:txBody>
      </p:sp>
    </p:spTree>
    <p:extLst>
      <p:ext uri="{BB962C8B-B14F-4D97-AF65-F5344CB8AC3E}">
        <p14:creationId xmlns:p14="http://schemas.microsoft.com/office/powerpoint/2010/main" val="3247818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US" dirty="0"/>
              <a:t>In this graphic, I’ve outlined the high-level climate screening process. </a:t>
            </a:r>
          </a:p>
          <a:p>
            <a:pPr defTabSz="923087">
              <a:defRPr/>
            </a:pPr>
            <a:r>
              <a:rPr lang="en-US" dirty="0"/>
              <a:t>1-Location-starts with…</a:t>
            </a:r>
          </a:p>
          <a:p>
            <a:pPr defTabSz="923087">
              <a:defRPr/>
            </a:pPr>
            <a:r>
              <a:rPr lang="en-US" dirty="0"/>
              <a:t>2-Hazards-think of list that we went through earlier….</a:t>
            </a:r>
          </a:p>
          <a:p>
            <a:pPr defTabSz="923087">
              <a:defRPr/>
            </a:pPr>
            <a:r>
              <a:rPr lang="en-US" dirty="0"/>
              <a:t>3-Exposure-To what extent are project assets or users exposed to the hazard?</a:t>
            </a:r>
          </a:p>
          <a:p>
            <a:pPr defTabSz="923087">
              <a:defRPr/>
            </a:pPr>
            <a:r>
              <a:rPr lang="en-US" dirty="0"/>
              <a:t>4-Impact-How sensitive is the project to the hazard, and can the project adapt to the hazard?</a:t>
            </a:r>
          </a:p>
          <a:p>
            <a:pPr defTabSz="923087">
              <a:defRPr/>
            </a:pPr>
            <a:r>
              <a:rPr lang="en-US" dirty="0"/>
              <a:t>5-Risk Score-Combining exposure and impact, enables us to determine overall risk score related to a specific hazard, and hence to </a:t>
            </a:r>
            <a:r>
              <a:rPr lang="en-US" dirty="0" err="1"/>
              <a:t>prioritise</a:t>
            </a:r>
            <a:r>
              <a:rPr lang="en-US" dirty="0"/>
              <a:t> which hazards are the most important for considering further.</a:t>
            </a:r>
          </a:p>
          <a:p>
            <a:pPr defTabSz="923087">
              <a:defRPr/>
            </a:pPr>
            <a:r>
              <a:rPr lang="en-US" dirty="0"/>
              <a:t>6-Resilience Options-Then logical to do a preliminary identification of actions that the project could consider taking to address the impact of the hazard – we call these Resilience Options. </a:t>
            </a:r>
            <a:endParaRPr lang="en-GB" dirty="0"/>
          </a:p>
        </p:txBody>
      </p:sp>
      <p:sp>
        <p:nvSpPr>
          <p:cNvPr id="5" name="Date Placeholder 4">
            <a:extLst>
              <a:ext uri="{FF2B5EF4-FFF2-40B4-BE49-F238E27FC236}">
                <a16:creationId xmlns:a16="http://schemas.microsoft.com/office/drawing/2014/main" id="{B104A48E-0CD6-1C37-D668-03E8D4BF817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950192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GB" dirty="0"/>
              <a:t>In this presentation we focus on the project appraisal phase and, particularly, the process of undertaking a climate risk assessment.</a:t>
            </a:r>
          </a:p>
          <a:p>
            <a:pPr defTabSz="923087">
              <a:defRPr/>
            </a:pPr>
            <a:r>
              <a:rPr lang="en-GB" dirty="0"/>
              <a:t>The subsequent Module 3 presentation goes further to address the task of ‘Identify and appraise resilience options’.</a:t>
            </a:r>
          </a:p>
          <a:p>
            <a:endParaRPr lang="en-GB" dirty="0"/>
          </a:p>
        </p:txBody>
      </p:sp>
    </p:spTree>
    <p:extLst>
      <p:ext uri="{BB962C8B-B14F-4D97-AF65-F5344CB8AC3E}">
        <p14:creationId xmlns:p14="http://schemas.microsoft.com/office/powerpoint/2010/main" val="2366124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Considering client resilience in the Project Appraisal Stage is essentially an expansion of what was considered at Project Identification Phase – so we start with a recap of Module 2a.</a:t>
            </a:r>
          </a:p>
          <a:p>
            <a:r>
              <a:rPr lang="en-GB" dirty="0"/>
              <a:t>Then we go through the key matter of Climate Risk Assessment in this phase.</a:t>
            </a:r>
          </a:p>
          <a:p>
            <a:r>
              <a:rPr lang="en-GB" dirty="0"/>
              <a:t>And end with an extra cross-cutting topic – how to deal with uncertainties in climate risk assessment.</a:t>
            </a:r>
          </a:p>
        </p:txBody>
      </p:sp>
    </p:spTree>
    <p:extLst>
      <p:ext uri="{BB962C8B-B14F-4D97-AF65-F5344CB8AC3E}">
        <p14:creationId xmlns:p14="http://schemas.microsoft.com/office/powerpoint/2010/main" val="3732361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the purpose of the climate risk assessment in this Phase?</a:t>
            </a:r>
          </a:p>
          <a:p>
            <a:endParaRPr lang="en-GB" dirty="0"/>
          </a:p>
          <a:p>
            <a:r>
              <a:rPr lang="en-GB" dirty="0"/>
              <a:t>There are 3 main steps as defined in the CRIO Handbook – as listed on slide.</a:t>
            </a:r>
          </a:p>
        </p:txBody>
      </p:sp>
    </p:spTree>
    <p:extLst>
      <p:ext uri="{BB962C8B-B14F-4D97-AF65-F5344CB8AC3E}">
        <p14:creationId xmlns:p14="http://schemas.microsoft.com/office/powerpoint/2010/main" val="1163264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C6E0EB7D-2E8D-1825-C174-443A195446C8}"/>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4" name="Picture 3" descr="A circular emblem with animals and symbols&#10;&#10;Description automatically generated">
            <a:extLst>
              <a:ext uri="{FF2B5EF4-FFF2-40B4-BE49-F238E27FC236}">
                <a16:creationId xmlns:a16="http://schemas.microsoft.com/office/drawing/2014/main" id="{CCCF1416-287C-D708-72F3-0580A91E92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5" name="Text Box 1">
            <a:extLst>
              <a:ext uri="{FF2B5EF4-FFF2-40B4-BE49-F238E27FC236}">
                <a16:creationId xmlns:a16="http://schemas.microsoft.com/office/drawing/2014/main" id="{62F560CF-F646-71BD-113E-1AFDC1D77C38}"/>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23536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4888893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5112605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65165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1926697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025576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855103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8471329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4273595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197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1473833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4022255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31792976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861185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28571167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35997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4811606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673863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7427562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0968232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6079728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8661095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11192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40374819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3526528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8" name="Picture 7" descr="A circular logo with handshake and text&#10;&#10;AI-generated content may be incorrect.">
            <a:extLst>
              <a:ext uri="{FF2B5EF4-FFF2-40B4-BE49-F238E27FC236}">
                <a16:creationId xmlns:a16="http://schemas.microsoft.com/office/drawing/2014/main" id="{A073C6FE-E22C-5754-E47E-F8E9D9C32EF1}"/>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9" name="TextBox 8">
            <a:extLst>
              <a:ext uri="{FF2B5EF4-FFF2-40B4-BE49-F238E27FC236}">
                <a16:creationId xmlns:a16="http://schemas.microsoft.com/office/drawing/2014/main" id="{5558EBB9-C109-4EDA-D159-FCC408C2958A}"/>
              </a:ext>
            </a:extLst>
          </p:cNvPr>
          <p:cNvSpPr txBox="1"/>
          <p:nvPr userDrawn="1"/>
        </p:nvSpPr>
        <p:spPr>
          <a:xfrm>
            <a:off x="7118648" y="2862377"/>
            <a:ext cx="2854294" cy="738664"/>
          </a:xfrm>
          <a:prstGeom prst="rect">
            <a:avLst/>
          </a:prstGeom>
          <a:noFill/>
        </p:spPr>
        <p:txBody>
          <a:bodyPr wrap="square" rtlCol="0">
            <a:spAutoFit/>
          </a:bodyPr>
          <a:lstStyle/>
          <a:p>
            <a:r>
              <a:rPr lang="en-GB" sz="1400" b="1">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7849687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75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36499642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2486023803"/>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26.xml"/><Relationship Id="rId4"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3.sv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hyperlink" Target="https://www.ipcc.ch/report/ar6/syr/downloads/report/IPCC_AR6_SYR_LongerReport.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18.svg"/><Relationship Id="rId4" Type="http://schemas.openxmlformats.org/officeDocument/2006/relationships/image" Target="../media/image17.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8.svg"/><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755079" cy="1255728"/>
          </a:xfrm>
        </p:spPr>
        <p:txBody>
          <a:bodyPr/>
          <a:lstStyle/>
          <a:p>
            <a:r>
              <a:rPr lang="fr-FR" dirty="0" err="1"/>
              <a:t>Masterclass</a:t>
            </a:r>
            <a:r>
              <a:rPr lang="fr-FR" dirty="0"/>
              <a:t> sur les Partenariats Public-Privé pour des Infrastructures Résilientes au Changement Climatique</a:t>
            </a:r>
            <a:endParaRPr lang="fr-FR" noProof="0" dirty="0"/>
          </a:p>
        </p:txBody>
      </p:sp>
      <p:sp>
        <p:nvSpPr>
          <p:cNvPr id="8" name="Rectangle 7">
            <a:extLst>
              <a:ext uri="{FF2B5EF4-FFF2-40B4-BE49-F238E27FC236}">
                <a16:creationId xmlns:a16="http://schemas.microsoft.com/office/drawing/2014/main" id="{D272D662-EE19-4C86-67B3-A0E46E0DC9FD}"/>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6" name="Group 15">
            <a:extLst>
              <a:ext uri="{FF2B5EF4-FFF2-40B4-BE49-F238E27FC236}">
                <a16:creationId xmlns:a16="http://schemas.microsoft.com/office/drawing/2014/main" id="{BC7FBEAD-A23B-227F-165C-F56869020753}"/>
              </a:ext>
            </a:extLst>
          </p:cNvPr>
          <p:cNvGrpSpPr/>
          <p:nvPr/>
        </p:nvGrpSpPr>
        <p:grpSpPr>
          <a:xfrm>
            <a:off x="563928" y="5811034"/>
            <a:ext cx="7977677" cy="931736"/>
            <a:chOff x="563928" y="5811034"/>
            <a:chExt cx="7977677" cy="931736"/>
          </a:xfrm>
        </p:grpSpPr>
        <p:pic>
          <p:nvPicPr>
            <p:cNvPr id="17" name="Picture 16">
              <a:extLst>
                <a:ext uri="{FF2B5EF4-FFF2-40B4-BE49-F238E27FC236}">
                  <a16:creationId xmlns:a16="http://schemas.microsoft.com/office/drawing/2014/main" id="{8913FAA6-B12F-1B4B-B631-D04DF0FADCD2}"/>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8" name="Picture 17">
              <a:extLst>
                <a:ext uri="{FF2B5EF4-FFF2-40B4-BE49-F238E27FC236}">
                  <a16:creationId xmlns:a16="http://schemas.microsoft.com/office/drawing/2014/main" id="{35C7E421-3D01-A7A8-4E3A-0643FE446A49}"/>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9" name="Picture 18">
              <a:extLst>
                <a:ext uri="{FF2B5EF4-FFF2-40B4-BE49-F238E27FC236}">
                  <a16:creationId xmlns:a16="http://schemas.microsoft.com/office/drawing/2014/main" id="{FB9F54E3-D344-AEE9-D249-0FA54DE0C02F}"/>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20" name="Picture 19">
              <a:extLst>
                <a:ext uri="{FF2B5EF4-FFF2-40B4-BE49-F238E27FC236}">
                  <a16:creationId xmlns:a16="http://schemas.microsoft.com/office/drawing/2014/main" id="{FB3EA1C5-D086-EDED-8F80-E0AF8EE53ABB}"/>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21" name="Picture 20" descr="A black background with red letters and a black text&#10;&#10;AI-generated content may be incorrect.">
              <a:extLst>
                <a:ext uri="{FF2B5EF4-FFF2-40B4-BE49-F238E27FC236}">
                  <a16:creationId xmlns:a16="http://schemas.microsoft.com/office/drawing/2014/main" id="{AE583D4F-79C9-0665-666D-80F67A05A7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962029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a:extLst>
              <a:ext uri="{FF2B5EF4-FFF2-40B4-BE49-F238E27FC236}">
                <a16:creationId xmlns:a16="http://schemas.microsoft.com/office/drawing/2014/main" id="{45AC8D06-A209-C8FB-70F2-7623D43F50CA}"/>
              </a:ext>
            </a:extLst>
          </p:cNvPr>
          <p:cNvSpPr>
            <a:spLocks noGrp="1"/>
          </p:cNvSpPr>
          <p:nvPr>
            <p:ph type="title"/>
          </p:nvPr>
        </p:nvSpPr>
        <p:spPr>
          <a:xfrm>
            <a:off x="596900" y="130175"/>
            <a:ext cx="9648700" cy="535531"/>
          </a:xfrm>
        </p:spPr>
        <p:txBody>
          <a:bodyPr/>
          <a:lstStyle/>
          <a:p>
            <a:r>
              <a:rPr lang="fr-FR" noProof="0" dirty="0"/>
              <a:t>Évaluation des risques climatiques</a:t>
            </a:r>
            <a:endParaRPr lang="fr-FR" sz="2400" noProof="0" dirty="0"/>
          </a:p>
        </p:txBody>
      </p:sp>
      <p:grpSp>
        <p:nvGrpSpPr>
          <p:cNvPr id="43" name="Group 42">
            <a:extLst>
              <a:ext uri="{FF2B5EF4-FFF2-40B4-BE49-F238E27FC236}">
                <a16:creationId xmlns:a16="http://schemas.microsoft.com/office/drawing/2014/main" id="{F19E042B-2E25-C7F8-0D07-8F6C433D9089}"/>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9C5D440A-5120-BD7B-DC5E-E7603A08B5B9}"/>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lvl="0">
                <a:defRPr/>
              </a:pPr>
              <a:r>
                <a:rPr lang="fr-FR" noProof="0" dirty="0"/>
                <a:t>Fournir les éléments nécessaires pour comprendre les risques climatiques d’un projet et de leur évolution future possible.</a:t>
              </a:r>
              <a:endParaRPr kumimoji="0" lang="fr-FR" b="0" i="0" u="none" strike="noStrike" kern="0" cap="none" spc="0" normalizeH="0" baseline="0" noProof="0" dirty="0">
                <a:ln>
                  <a:noFill/>
                </a:ln>
                <a:solidFill>
                  <a:srgbClr val="000000"/>
                </a:solidFill>
                <a:effectLst/>
                <a:uLnTx/>
                <a:uFillTx/>
                <a:latin typeface="+mj-lt"/>
                <a:ea typeface="+mn-ea"/>
                <a:cs typeface="+mn-cs"/>
              </a:endParaRPr>
            </a:p>
          </p:txBody>
        </p:sp>
        <p:sp>
          <p:nvSpPr>
            <p:cNvPr id="46" name="Rectangle 4">
              <a:extLst>
                <a:ext uri="{FF2B5EF4-FFF2-40B4-BE49-F238E27FC236}">
                  <a16:creationId xmlns:a16="http://schemas.microsoft.com/office/drawing/2014/main" id="{D5956648-7B69-36E4-7C25-68668099B370}"/>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lvl="0" algn="ctr">
                <a:defRPr/>
              </a:pPr>
              <a:r>
                <a:rPr lang="fr-FR" sz="1600" noProof="0" dirty="0"/>
                <a:t>OBJECTIF</a:t>
              </a:r>
              <a:endParaRPr kumimoji="0" lang="fr-FR" sz="1600" i="0" u="none" strike="noStrike" kern="0" cap="none" spc="0" normalizeH="0" baseline="0" noProof="0" dirty="0">
                <a:ln>
                  <a:noFill/>
                </a:ln>
                <a:solidFill>
                  <a:srgbClr val="FFFFFF"/>
                </a:solidFill>
                <a:effectLst/>
                <a:uLnTx/>
                <a:uFillTx/>
                <a:latin typeface="Roboto" panose="02020603050405020304"/>
                <a:ea typeface="ＭＳ Ｐゴシック"/>
                <a:cs typeface="Calibri" pitchFamily="34" charset="0"/>
              </a:endParaRPr>
            </a:p>
          </p:txBody>
        </p:sp>
      </p:grpSp>
      <p:sp>
        <p:nvSpPr>
          <p:cNvPr id="63" name="Pentagon 26">
            <a:extLst>
              <a:ext uri="{FF2B5EF4-FFF2-40B4-BE49-F238E27FC236}">
                <a16:creationId xmlns:a16="http://schemas.microsoft.com/office/drawing/2014/main" id="{6B022FA6-40D2-72F0-74E1-D2AAC2879646}"/>
              </a:ext>
            </a:extLst>
          </p:cNvPr>
          <p:cNvSpPr/>
          <p:nvPr/>
        </p:nvSpPr>
        <p:spPr>
          <a:xfrm>
            <a:off x="4783716" y="4910355"/>
            <a:ext cx="6450685" cy="1124887"/>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Évaluer la vulnérabilité des actifs et des usagers selon différents scénarios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64" name="Pentagon 36">
            <a:extLst>
              <a:ext uri="{FF2B5EF4-FFF2-40B4-BE49-F238E27FC236}">
                <a16:creationId xmlns:a16="http://schemas.microsoft.com/office/drawing/2014/main" id="{9A73157C-5429-CB1D-7036-561737C994EC}"/>
              </a:ext>
            </a:extLst>
          </p:cNvPr>
          <p:cNvSpPr/>
          <p:nvPr/>
        </p:nvSpPr>
        <p:spPr>
          <a:xfrm>
            <a:off x="4783716" y="3571776"/>
            <a:ext cx="6450686" cy="1124887"/>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Évaluer l’exposition des actifs et des usagers selon différents scénarios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66" name="Pentagon 16">
            <a:extLst>
              <a:ext uri="{FF2B5EF4-FFF2-40B4-BE49-F238E27FC236}">
                <a16:creationId xmlns:a16="http://schemas.microsoft.com/office/drawing/2014/main" id="{C86AE6A0-2A19-B6A6-3BF5-6EFBF951EDC0}"/>
              </a:ext>
            </a:extLst>
          </p:cNvPr>
          <p:cNvSpPr/>
          <p:nvPr/>
        </p:nvSpPr>
        <p:spPr>
          <a:xfrm>
            <a:off x="4783716" y="2202375"/>
            <a:ext cx="6450685" cy="1124887"/>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Collecter les données nécessaires à l’évaluation des risques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24" name="Oval 23">
            <a:extLst>
              <a:ext uri="{FF2B5EF4-FFF2-40B4-BE49-F238E27FC236}">
                <a16:creationId xmlns:a16="http://schemas.microsoft.com/office/drawing/2014/main" id="{AD0CBF3F-14A3-2D02-F841-5102D0C55BD9}"/>
              </a:ext>
            </a:extLst>
          </p:cNvPr>
          <p:cNvSpPr>
            <a:spLocks noChangeAspect="1"/>
          </p:cNvSpPr>
          <p:nvPr/>
        </p:nvSpPr>
        <p:spPr>
          <a:xfrm>
            <a:off x="3591205" y="2168562"/>
            <a:ext cx="1192511" cy="11925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8DFD8995-7B51-3E04-D69C-F84C4E78E421}"/>
              </a:ext>
            </a:extLst>
          </p:cNvPr>
          <p:cNvSpPr>
            <a:spLocks noChangeAspect="1"/>
          </p:cNvSpPr>
          <p:nvPr/>
        </p:nvSpPr>
        <p:spPr>
          <a:xfrm>
            <a:off x="3591205" y="3534857"/>
            <a:ext cx="1192511" cy="119251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3200" b="1" noProof="0" dirty="0">
                <a:solidFill>
                  <a:srgbClr val="FFFFFF"/>
                </a:solidFill>
              </a:rPr>
              <a:t>2</a:t>
            </a:r>
            <a:endParaRPr kumimoji="0" lang="fr-FR" sz="3200" b="0" i="0" u="none" strike="noStrike" kern="1200" cap="none" spc="0" normalizeH="0" baseline="0" noProof="0" dirty="0">
              <a:ln>
                <a:noFill/>
              </a:ln>
              <a:solidFill>
                <a:srgbClr val="FFFFFF"/>
              </a:solidFill>
              <a:effectLst/>
              <a:uLnTx/>
              <a:uFillTx/>
              <a:latin typeface="Roboto" panose="02020603050405020304"/>
            </a:endParaRPr>
          </a:p>
        </p:txBody>
      </p:sp>
      <p:sp>
        <p:nvSpPr>
          <p:cNvPr id="26" name="Oval 25">
            <a:extLst>
              <a:ext uri="{FF2B5EF4-FFF2-40B4-BE49-F238E27FC236}">
                <a16:creationId xmlns:a16="http://schemas.microsoft.com/office/drawing/2014/main" id="{84FB8875-E1DE-978C-F24B-69F8864CA2B7}"/>
              </a:ext>
            </a:extLst>
          </p:cNvPr>
          <p:cNvSpPr>
            <a:spLocks noChangeAspect="1"/>
          </p:cNvSpPr>
          <p:nvPr/>
        </p:nvSpPr>
        <p:spPr>
          <a:xfrm>
            <a:off x="3591205" y="4876542"/>
            <a:ext cx="1192511" cy="119251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4" name="Left Brace 3">
            <a:extLst>
              <a:ext uri="{FF2B5EF4-FFF2-40B4-BE49-F238E27FC236}">
                <a16:creationId xmlns:a16="http://schemas.microsoft.com/office/drawing/2014/main" id="{835B37E5-A261-88F8-9541-A3E7A2793C3B}"/>
              </a:ext>
            </a:extLst>
          </p:cNvPr>
          <p:cNvSpPr/>
          <p:nvPr/>
        </p:nvSpPr>
        <p:spPr>
          <a:xfrm>
            <a:off x="2639754" y="1891825"/>
            <a:ext cx="1192511" cy="4662878"/>
          </a:xfrm>
          <a:prstGeom prst="leftBrace">
            <a:avLst>
              <a:gd name="adj1" fmla="val 14998"/>
              <a:gd name="adj2" fmla="val 486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5" name="image9.png">
            <a:extLst>
              <a:ext uri="{FF2B5EF4-FFF2-40B4-BE49-F238E27FC236}">
                <a16:creationId xmlns:a16="http://schemas.microsoft.com/office/drawing/2014/main" id="{B5F9BC47-96C5-26E2-677A-D9A32EB60BA2}"/>
              </a:ext>
            </a:extLst>
          </p:cNvPr>
          <p:cNvPicPr/>
          <p:nvPr/>
        </p:nvPicPr>
        <p:blipFill>
          <a:blip r:embed="rId3"/>
          <a:srcRect l="24356" r="50000" b="40873"/>
          <a:stretch/>
        </p:blipFill>
        <p:spPr>
          <a:xfrm>
            <a:off x="386682" y="2330632"/>
            <a:ext cx="2082782" cy="3976613"/>
          </a:xfrm>
          <a:prstGeom prst="rect">
            <a:avLst/>
          </a:prstGeom>
          <a:ln/>
        </p:spPr>
      </p:pic>
      <p:sp>
        <p:nvSpPr>
          <p:cNvPr id="3" name="TextBox 2">
            <a:extLst>
              <a:ext uri="{FF2B5EF4-FFF2-40B4-BE49-F238E27FC236}">
                <a16:creationId xmlns:a16="http://schemas.microsoft.com/office/drawing/2014/main" id="{007210C0-6B32-E3BB-DD43-4FF0035F6C8E}"/>
              </a:ext>
            </a:extLst>
          </p:cNvPr>
          <p:cNvSpPr txBox="1"/>
          <p:nvPr/>
        </p:nvSpPr>
        <p:spPr>
          <a:xfrm>
            <a:off x="4783716" y="6218227"/>
            <a:ext cx="6097712" cy="369332"/>
          </a:xfrm>
          <a:prstGeom prst="rect">
            <a:avLst/>
          </a:prstGeom>
          <a:noFill/>
        </p:spPr>
        <p:txBody>
          <a:bodyPr wrap="square">
            <a:spAutoFit/>
          </a:bodyPr>
          <a:lstStyle/>
          <a:p>
            <a:pPr marL="57150" indent="0">
              <a:lnSpc>
                <a:spcPct val="100000"/>
              </a:lnSpc>
              <a:spcBef>
                <a:spcPts val="0"/>
              </a:spcBef>
              <a:spcAft>
                <a:spcPts val="600"/>
              </a:spcAft>
              <a:buClr>
                <a:schemeClr val="accent1"/>
              </a:buClr>
              <a:buNone/>
            </a:pPr>
            <a:r>
              <a:rPr lang="fr-FR" sz="1800" noProof="0" dirty="0">
                <a:cs typeface="Times New Roman" panose="02020603050405020304" pitchFamily="18" charset="0"/>
              </a:rPr>
              <a:t>CRIO </a:t>
            </a:r>
            <a:r>
              <a:rPr lang="fr-FR" sz="1800" noProof="0" dirty="0" err="1">
                <a:cs typeface="Times New Roman" panose="02020603050405020304" pitchFamily="18" charset="0"/>
              </a:rPr>
              <a:t>Handbook</a:t>
            </a:r>
            <a:r>
              <a:rPr lang="fr-FR" sz="1800" noProof="0" dirty="0">
                <a:cs typeface="Times New Roman" panose="02020603050405020304" pitchFamily="18" charset="0"/>
              </a:rPr>
              <a:t>: </a:t>
            </a:r>
            <a:r>
              <a:rPr lang="fr-FR" sz="1800" noProof="0" dirty="0" err="1">
                <a:cs typeface="Times New Roman" panose="02020603050405020304" pitchFamily="18" charset="0"/>
              </a:rPr>
              <a:t>Appraisal</a:t>
            </a:r>
            <a:r>
              <a:rPr lang="fr-FR" sz="1800" noProof="0" dirty="0">
                <a:cs typeface="Times New Roman" panose="02020603050405020304" pitchFamily="18" charset="0"/>
              </a:rPr>
              <a:t> Phase, p29-36</a:t>
            </a:r>
            <a:endParaRPr lang="fr-FR" sz="1600" noProof="0" dirty="0"/>
          </a:p>
        </p:txBody>
      </p:sp>
      <p:pic>
        <p:nvPicPr>
          <p:cNvPr id="16" name="Picture 15" descr="A diagram of a project&#10;&#10;Description automatically generated">
            <a:extLst>
              <a:ext uri="{FF2B5EF4-FFF2-40B4-BE49-F238E27FC236}">
                <a16:creationId xmlns:a16="http://schemas.microsoft.com/office/drawing/2014/main" id="{981ADBDD-0E4A-3344-A24A-110921D15A66}"/>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385700" y="2202375"/>
            <a:ext cx="2292648" cy="4104870"/>
          </a:xfrm>
          <a:prstGeom prst="rect">
            <a:avLst/>
          </a:prstGeom>
        </p:spPr>
      </p:pic>
      <p:sp>
        <p:nvSpPr>
          <p:cNvPr id="6" name="Rectangle 5">
            <a:extLst>
              <a:ext uri="{FF2B5EF4-FFF2-40B4-BE49-F238E27FC236}">
                <a16:creationId xmlns:a16="http://schemas.microsoft.com/office/drawing/2014/main" id="{C41252F1-B50A-3BEE-5B17-BBD04119FC4E}"/>
              </a:ext>
            </a:extLst>
          </p:cNvPr>
          <p:cNvSpPr/>
          <p:nvPr/>
        </p:nvSpPr>
        <p:spPr>
          <a:xfrm>
            <a:off x="444446" y="4581257"/>
            <a:ext cx="2082782" cy="8915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244373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6" grpId="0" animBg="1"/>
      <p:bldP spid="24" grpId="0" animBg="1"/>
      <p:bldP spid="25" grpId="0" animBg="1"/>
      <p:bldP spid="26"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4B109-8A5D-EBE3-8411-E840AC769D1F}"/>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4A659C9F-CBD6-BB1D-887F-FCB9BE73C0C5}"/>
              </a:ext>
            </a:extLst>
          </p:cNvPr>
          <p:cNvSpPr>
            <a:spLocks noGrp="1"/>
          </p:cNvSpPr>
          <p:nvPr>
            <p:ph type="title"/>
          </p:nvPr>
        </p:nvSpPr>
        <p:spPr>
          <a:xfrm>
            <a:off x="596900" y="130175"/>
            <a:ext cx="9648700" cy="535531"/>
          </a:xfrm>
        </p:spPr>
        <p:txBody>
          <a:bodyPr/>
          <a:lstStyle/>
          <a:p>
            <a:r>
              <a:rPr lang="fr-FR" noProof="0" dirty="0"/>
              <a:t>Évaluation des Risques Climatiques</a:t>
            </a:r>
            <a:endParaRPr lang="fr-FR" sz="2400" noProof="0" dirty="0"/>
          </a:p>
        </p:txBody>
      </p:sp>
      <p:grpSp>
        <p:nvGrpSpPr>
          <p:cNvPr id="43" name="Group 42">
            <a:extLst>
              <a:ext uri="{FF2B5EF4-FFF2-40B4-BE49-F238E27FC236}">
                <a16:creationId xmlns:a16="http://schemas.microsoft.com/office/drawing/2014/main" id="{BE6637A6-7E47-E071-9F48-E7A6885DC175}"/>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24E5B50C-CA79-DE22-3CDC-6D0E9D581637}"/>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a:defRPr/>
              </a:pPr>
              <a:r>
                <a:rPr lang="fr-FR" sz="2000" noProof="0" dirty="0"/>
                <a:t>Fournir les éléments nécessaires pour comprendre les risques climatiques d’un projet et de leur évolution future possible.</a:t>
              </a:r>
              <a:endParaRPr kumimoji="0" lang="fr-FR" sz="2000" b="0" i="0" u="none" strike="noStrike" kern="0" cap="none" spc="0" normalizeH="0" baseline="0" noProof="0" dirty="0">
                <a:ln>
                  <a:noFill/>
                </a:ln>
                <a:solidFill>
                  <a:srgbClr val="000000"/>
                </a:solidFill>
                <a:effectLst/>
                <a:uLnTx/>
                <a:uFillTx/>
                <a:latin typeface="+mj-lt"/>
                <a:ea typeface="+mn-ea"/>
                <a:cs typeface="+mn-cs"/>
              </a:endParaRPr>
            </a:p>
          </p:txBody>
        </p:sp>
        <p:sp>
          <p:nvSpPr>
            <p:cNvPr id="46" name="Rectangle 4">
              <a:extLst>
                <a:ext uri="{FF2B5EF4-FFF2-40B4-BE49-F238E27FC236}">
                  <a16:creationId xmlns:a16="http://schemas.microsoft.com/office/drawing/2014/main" id="{B67D5443-1D95-A9D3-1B2D-82EF6D3D76C3}"/>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lvl="0" algn="ctr">
                <a:defRPr/>
              </a:pPr>
              <a:r>
                <a:rPr lang="fr-FR" sz="1600" noProof="0" dirty="0"/>
                <a:t>OBJECTIF</a:t>
              </a:r>
              <a:endParaRPr lang="fr-FR" sz="1600" noProof="0" dirty="0">
                <a:solidFill>
                  <a:srgbClr val="FFFFFF"/>
                </a:solidFill>
              </a:endParaRPr>
            </a:p>
          </p:txBody>
        </p:sp>
      </p:grpSp>
      <p:sp>
        <p:nvSpPr>
          <p:cNvPr id="24" name="Oval 23">
            <a:extLst>
              <a:ext uri="{FF2B5EF4-FFF2-40B4-BE49-F238E27FC236}">
                <a16:creationId xmlns:a16="http://schemas.microsoft.com/office/drawing/2014/main" id="{DD668B75-D3E3-30EC-3C7F-80824DB90C74}"/>
              </a:ext>
            </a:extLst>
          </p:cNvPr>
          <p:cNvSpPr>
            <a:spLocks noChangeAspect="1"/>
          </p:cNvSpPr>
          <p:nvPr/>
        </p:nvSpPr>
        <p:spPr>
          <a:xfrm>
            <a:off x="3591205" y="2168562"/>
            <a:ext cx="1192511" cy="11925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BE8ECFDC-510A-36E1-E286-B58F1B312F42}"/>
              </a:ext>
            </a:extLst>
          </p:cNvPr>
          <p:cNvSpPr>
            <a:spLocks noChangeAspect="1"/>
          </p:cNvSpPr>
          <p:nvPr/>
        </p:nvSpPr>
        <p:spPr>
          <a:xfrm>
            <a:off x="3591205" y="3534857"/>
            <a:ext cx="1192511" cy="119251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3200" b="1" noProof="0" dirty="0">
                <a:solidFill>
                  <a:srgbClr val="FFFFFF"/>
                </a:solidFill>
              </a:rPr>
              <a:t>2</a:t>
            </a:r>
            <a:endParaRPr kumimoji="0" lang="fr-FR" sz="3200" b="0" i="0" u="none" strike="noStrike" kern="1200" cap="none" spc="0" normalizeH="0" baseline="0" noProof="0" dirty="0">
              <a:ln>
                <a:noFill/>
              </a:ln>
              <a:solidFill>
                <a:srgbClr val="FFFFFF"/>
              </a:solidFill>
              <a:effectLst/>
              <a:uLnTx/>
              <a:uFillTx/>
              <a:latin typeface="Roboto" panose="02020603050405020304"/>
            </a:endParaRPr>
          </a:p>
        </p:txBody>
      </p:sp>
      <p:sp>
        <p:nvSpPr>
          <p:cNvPr id="26" name="Oval 25">
            <a:extLst>
              <a:ext uri="{FF2B5EF4-FFF2-40B4-BE49-F238E27FC236}">
                <a16:creationId xmlns:a16="http://schemas.microsoft.com/office/drawing/2014/main" id="{180B4F55-F0CD-AC28-8139-C5CE744A73C7}"/>
              </a:ext>
            </a:extLst>
          </p:cNvPr>
          <p:cNvSpPr>
            <a:spLocks noChangeAspect="1"/>
          </p:cNvSpPr>
          <p:nvPr/>
        </p:nvSpPr>
        <p:spPr>
          <a:xfrm>
            <a:off x="3591205" y="4876542"/>
            <a:ext cx="1192511" cy="119251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4" name="Left Brace 3">
            <a:extLst>
              <a:ext uri="{FF2B5EF4-FFF2-40B4-BE49-F238E27FC236}">
                <a16:creationId xmlns:a16="http://schemas.microsoft.com/office/drawing/2014/main" id="{61234EA9-BC31-D6A5-B9BD-DC9176114AD0}"/>
              </a:ext>
            </a:extLst>
          </p:cNvPr>
          <p:cNvSpPr/>
          <p:nvPr/>
        </p:nvSpPr>
        <p:spPr>
          <a:xfrm>
            <a:off x="2639754" y="1891825"/>
            <a:ext cx="1192511" cy="4662878"/>
          </a:xfrm>
          <a:prstGeom prst="leftBrace">
            <a:avLst>
              <a:gd name="adj1" fmla="val 14998"/>
              <a:gd name="adj2" fmla="val 486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5" name="image9.png">
            <a:extLst>
              <a:ext uri="{FF2B5EF4-FFF2-40B4-BE49-F238E27FC236}">
                <a16:creationId xmlns:a16="http://schemas.microsoft.com/office/drawing/2014/main" id="{A62CFCE8-4EF3-EC77-7E4E-3C2FCFBBB8EC}"/>
              </a:ext>
            </a:extLst>
          </p:cNvPr>
          <p:cNvPicPr/>
          <p:nvPr/>
        </p:nvPicPr>
        <p:blipFill>
          <a:blip r:embed="rId3"/>
          <a:srcRect l="24356" r="50000" b="40873"/>
          <a:stretch/>
        </p:blipFill>
        <p:spPr>
          <a:xfrm>
            <a:off x="386682" y="2330632"/>
            <a:ext cx="2082782" cy="3976613"/>
          </a:xfrm>
          <a:prstGeom prst="rect">
            <a:avLst/>
          </a:prstGeom>
          <a:ln/>
        </p:spPr>
      </p:pic>
      <p:sp>
        <p:nvSpPr>
          <p:cNvPr id="16" name="Pentagon 26">
            <a:extLst>
              <a:ext uri="{FF2B5EF4-FFF2-40B4-BE49-F238E27FC236}">
                <a16:creationId xmlns:a16="http://schemas.microsoft.com/office/drawing/2014/main" id="{34F36BE4-2154-E249-B159-BB8852BBBA95}"/>
              </a:ext>
            </a:extLst>
          </p:cNvPr>
          <p:cNvSpPr/>
          <p:nvPr/>
        </p:nvSpPr>
        <p:spPr>
          <a:xfrm>
            <a:off x="4783716" y="4910355"/>
            <a:ext cx="6450685" cy="1124887"/>
          </a:xfrm>
          <a:prstGeom prst="homePlat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Évaluer la vulnérabilité des actifs et des usagers selon différents scénarios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sp>
        <p:nvSpPr>
          <p:cNvPr id="17" name="Pentagon 36">
            <a:extLst>
              <a:ext uri="{FF2B5EF4-FFF2-40B4-BE49-F238E27FC236}">
                <a16:creationId xmlns:a16="http://schemas.microsoft.com/office/drawing/2014/main" id="{DD7C015B-DB79-4745-9442-4BD1FE1ACE99}"/>
              </a:ext>
            </a:extLst>
          </p:cNvPr>
          <p:cNvSpPr/>
          <p:nvPr/>
        </p:nvSpPr>
        <p:spPr>
          <a:xfrm>
            <a:off x="4783716" y="3571776"/>
            <a:ext cx="6450686" cy="1124887"/>
          </a:xfrm>
          <a:prstGeom prst="homePlat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Évaluer l’exposition des actifs et des usagers selon différents scénarios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sp>
        <p:nvSpPr>
          <p:cNvPr id="18" name="Pentagon 16">
            <a:extLst>
              <a:ext uri="{FF2B5EF4-FFF2-40B4-BE49-F238E27FC236}">
                <a16:creationId xmlns:a16="http://schemas.microsoft.com/office/drawing/2014/main" id="{7182018D-20BF-1B40-8EC5-94FDCF380E45}"/>
              </a:ext>
            </a:extLst>
          </p:cNvPr>
          <p:cNvSpPr/>
          <p:nvPr/>
        </p:nvSpPr>
        <p:spPr>
          <a:xfrm>
            <a:off x="4783716" y="2202375"/>
            <a:ext cx="6450685" cy="1124887"/>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Collecter les données nécessaires à l’évaluation des risques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19" name="Oval 18">
            <a:extLst>
              <a:ext uri="{FF2B5EF4-FFF2-40B4-BE49-F238E27FC236}">
                <a16:creationId xmlns:a16="http://schemas.microsoft.com/office/drawing/2014/main" id="{1AE486E3-8024-8146-8C57-B1F23487AAB2}"/>
              </a:ext>
            </a:extLst>
          </p:cNvPr>
          <p:cNvSpPr>
            <a:spLocks noChangeAspect="1"/>
          </p:cNvSpPr>
          <p:nvPr/>
        </p:nvSpPr>
        <p:spPr>
          <a:xfrm>
            <a:off x="3591205" y="2168562"/>
            <a:ext cx="1192511" cy="11925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2" name="TextBox 21">
            <a:extLst>
              <a:ext uri="{FF2B5EF4-FFF2-40B4-BE49-F238E27FC236}">
                <a16:creationId xmlns:a16="http://schemas.microsoft.com/office/drawing/2014/main" id="{502EE23F-4599-3649-A2CD-52A0FD91AAA0}"/>
              </a:ext>
            </a:extLst>
          </p:cNvPr>
          <p:cNvSpPr txBox="1"/>
          <p:nvPr/>
        </p:nvSpPr>
        <p:spPr>
          <a:xfrm>
            <a:off x="4783716" y="6218227"/>
            <a:ext cx="6097712" cy="369332"/>
          </a:xfrm>
          <a:prstGeom prst="rect">
            <a:avLst/>
          </a:prstGeom>
          <a:noFill/>
        </p:spPr>
        <p:txBody>
          <a:bodyPr wrap="square">
            <a:spAutoFit/>
          </a:bodyPr>
          <a:lstStyle/>
          <a:p>
            <a:pPr marL="57150" indent="0">
              <a:lnSpc>
                <a:spcPct val="100000"/>
              </a:lnSpc>
              <a:spcBef>
                <a:spcPts val="0"/>
              </a:spcBef>
              <a:spcAft>
                <a:spcPts val="600"/>
              </a:spcAft>
              <a:buClr>
                <a:schemeClr val="accent1"/>
              </a:buClr>
              <a:buNone/>
            </a:pPr>
            <a:r>
              <a:rPr lang="fr-FR" sz="1800" noProof="0" dirty="0">
                <a:cs typeface="Times New Roman" panose="02020603050405020304" pitchFamily="18" charset="0"/>
              </a:rPr>
              <a:t>CRIO </a:t>
            </a:r>
            <a:r>
              <a:rPr lang="fr-FR" sz="1800" noProof="0" dirty="0" err="1">
                <a:cs typeface="Times New Roman" panose="02020603050405020304" pitchFamily="18" charset="0"/>
              </a:rPr>
              <a:t>Handbook</a:t>
            </a:r>
            <a:r>
              <a:rPr lang="fr-FR" sz="1800" noProof="0" dirty="0">
                <a:cs typeface="Times New Roman" panose="02020603050405020304" pitchFamily="18" charset="0"/>
              </a:rPr>
              <a:t>: </a:t>
            </a:r>
            <a:r>
              <a:rPr lang="fr-FR" sz="1800" noProof="0" dirty="0" err="1">
                <a:cs typeface="Times New Roman" panose="02020603050405020304" pitchFamily="18" charset="0"/>
              </a:rPr>
              <a:t>Appraisal</a:t>
            </a:r>
            <a:r>
              <a:rPr lang="fr-FR" sz="1800" noProof="0" dirty="0">
                <a:cs typeface="Times New Roman" panose="02020603050405020304" pitchFamily="18" charset="0"/>
              </a:rPr>
              <a:t> Phase, p29-36</a:t>
            </a:r>
            <a:endParaRPr lang="fr-FR" sz="1600" noProof="0" dirty="0"/>
          </a:p>
        </p:txBody>
      </p:sp>
      <p:pic>
        <p:nvPicPr>
          <p:cNvPr id="21" name="Picture 20" descr="A diagram of a project&#10;&#10;Description automatically generated">
            <a:extLst>
              <a:ext uri="{FF2B5EF4-FFF2-40B4-BE49-F238E27FC236}">
                <a16:creationId xmlns:a16="http://schemas.microsoft.com/office/drawing/2014/main" id="{4DA6FDEB-79E1-1341-9669-3B80141B231A}"/>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386682" y="2116969"/>
            <a:ext cx="2292648" cy="4104870"/>
          </a:xfrm>
          <a:prstGeom prst="rect">
            <a:avLst/>
          </a:prstGeom>
        </p:spPr>
      </p:pic>
      <p:sp>
        <p:nvSpPr>
          <p:cNvPr id="23" name="Rectangle 22">
            <a:extLst>
              <a:ext uri="{FF2B5EF4-FFF2-40B4-BE49-F238E27FC236}">
                <a16:creationId xmlns:a16="http://schemas.microsoft.com/office/drawing/2014/main" id="{470FD981-6AF7-3D41-ACF1-F1CB5C2F8F48}"/>
              </a:ext>
            </a:extLst>
          </p:cNvPr>
          <p:cNvSpPr/>
          <p:nvPr/>
        </p:nvSpPr>
        <p:spPr>
          <a:xfrm>
            <a:off x="459531" y="4464585"/>
            <a:ext cx="2082782" cy="8915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1047025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72903B-7AC6-F8DC-F3B7-89E59D2C2559}"/>
              </a:ext>
            </a:extLst>
          </p:cNvPr>
          <p:cNvPicPr>
            <a:picLocks noChangeAspect="1"/>
          </p:cNvPicPr>
          <p:nvPr/>
        </p:nvPicPr>
        <p:blipFill rotWithShape="1">
          <a:blip r:embed="rId3">
            <a:alphaModFix amt="70000"/>
          </a:blip>
          <a:srcRect r="44865"/>
          <a:stretch/>
        </p:blipFill>
        <p:spPr>
          <a:xfrm>
            <a:off x="7386975" y="1767670"/>
            <a:ext cx="4588714" cy="5090330"/>
          </a:xfrm>
          <a:prstGeom prst="rect">
            <a:avLst/>
          </a:prstGeom>
        </p:spPr>
      </p:pic>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10054167" cy="535531"/>
          </a:xfrm>
        </p:spPr>
        <p:txBody>
          <a:bodyPr/>
          <a:lstStyle/>
          <a:p>
            <a:r>
              <a:rPr lang="fr-FR" noProof="0" dirty="0"/>
              <a:t>Évaluation des risques climatiques: </a:t>
            </a:r>
            <a:r>
              <a:rPr lang="fr-FR" b="0" noProof="0" dirty="0"/>
              <a:t>Collecte des données nécessaires</a:t>
            </a:r>
          </a:p>
        </p:txBody>
      </p:sp>
      <p:sp>
        <p:nvSpPr>
          <p:cNvPr id="5" name="Content Placeholder 8">
            <a:extLst>
              <a:ext uri="{FF2B5EF4-FFF2-40B4-BE49-F238E27FC236}">
                <a16:creationId xmlns:a16="http://schemas.microsoft.com/office/drawing/2014/main" id="{37E6D821-6D14-5094-0FDE-CBD14512CB3F}"/>
              </a:ext>
            </a:extLst>
          </p:cNvPr>
          <p:cNvSpPr txBox="1">
            <a:spLocks/>
          </p:cNvSpPr>
          <p:nvPr/>
        </p:nvSpPr>
        <p:spPr>
          <a:xfrm>
            <a:off x="596900" y="744533"/>
            <a:ext cx="11378789" cy="5577875"/>
          </a:xfr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000" b="1" noProof="0" dirty="0"/>
              <a:t>       Données climatiques :</a:t>
            </a:r>
            <a:endParaRPr lang="fr-FR" sz="1800" noProof="0" dirty="0"/>
          </a:p>
          <a:p>
            <a:pPr lvl="1">
              <a:buFont typeface="Wingdings" panose="05000000000000000000" pitchFamily="2" charset="2"/>
              <a:buChar char="ü"/>
            </a:pPr>
            <a:r>
              <a:rPr lang="fr-FR" sz="1800" noProof="0" dirty="0"/>
              <a:t>Stations hydrométéorologiques (emplacement, type de station, précipitations horaires/quotidiennes, température, périodes de retour)</a:t>
            </a:r>
          </a:p>
          <a:p>
            <a:pPr lvl="1">
              <a:buFont typeface="Wingdings" panose="05000000000000000000" pitchFamily="2" charset="2"/>
              <a:buChar char="ü"/>
            </a:pPr>
            <a:r>
              <a:rPr lang="fr-FR" sz="1800" noProof="0" dirty="0"/>
              <a:t>Niveaux d’eau et débits fluviaux (profondeur, séries temporelles quotidiennes/horaires du débit des rivières)</a:t>
            </a:r>
          </a:p>
          <a:p>
            <a:pPr lvl="1">
              <a:buFont typeface="Wingdings" panose="05000000000000000000" pitchFamily="2" charset="2"/>
              <a:buChar char="ü"/>
            </a:pPr>
            <a:r>
              <a:rPr lang="fr-FR" sz="1800" noProof="0" dirty="0"/>
              <a:t>Systèmes d’alerte précoce (emplacements, efficacité)</a:t>
            </a:r>
          </a:p>
          <a:p>
            <a:pPr lvl="1">
              <a:buFont typeface="Wingdings" panose="05000000000000000000" pitchFamily="2" charset="2"/>
              <a:buChar char="ü"/>
            </a:pPr>
            <a:r>
              <a:rPr lang="fr-FR" sz="1800" noProof="0" dirty="0"/>
              <a:t>Cartes des aléas et rapports de réponse (inondations, glissements de terrain)</a:t>
            </a:r>
          </a:p>
          <a:p>
            <a:pPr lvl="1">
              <a:buFont typeface="Wingdings" panose="05000000000000000000" pitchFamily="2" charset="2"/>
              <a:buChar char="ü"/>
            </a:pPr>
            <a:r>
              <a:rPr lang="fr-FR" sz="1800" noProof="0" dirty="0"/>
              <a:t>Historique des événements climatiques extrêmes (lieu, date, ampleur/étendue, impacts/dommages)</a:t>
            </a:r>
          </a:p>
          <a:p>
            <a:pPr marL="457200" lvl="1" indent="0">
              <a:buNone/>
            </a:pPr>
            <a:r>
              <a:rPr lang="fr-FR" sz="1800" b="1" noProof="0" dirty="0"/>
              <a:t>Données d’infrastructure:</a:t>
            </a:r>
          </a:p>
          <a:p>
            <a:pPr lvl="1">
              <a:buFont typeface="Wingdings" panose="05000000000000000000" pitchFamily="2" charset="2"/>
              <a:buChar char="ü"/>
            </a:pPr>
            <a:r>
              <a:rPr lang="fr-FR" sz="1800" noProof="0" dirty="0"/>
              <a:t>Base de données routières et caractéristiques des actifs (élévation, alignement, conception, ponts, ponceaux, infrastructures de drainage)</a:t>
            </a:r>
          </a:p>
          <a:p>
            <a:pPr lvl="1">
              <a:buFont typeface="Wingdings" panose="05000000000000000000" pitchFamily="2" charset="2"/>
              <a:buChar char="ü"/>
            </a:pPr>
            <a:r>
              <a:rPr lang="fr-FR" sz="1800" noProof="0" dirty="0"/>
              <a:t>Données de trafic (comptage par type de véhicule, prévisions de croissance)</a:t>
            </a:r>
          </a:p>
          <a:p>
            <a:pPr lvl="1">
              <a:buFont typeface="Wingdings" panose="05000000000000000000" pitchFamily="2" charset="2"/>
              <a:buChar char="ü"/>
            </a:pPr>
            <a:r>
              <a:rPr lang="fr-FR" sz="1800" noProof="0" dirty="0"/>
              <a:t> Données spatiales sur les infrastructures d’importance vitale (éducation, santé, activités économiques)</a:t>
            </a:r>
            <a:endParaRPr lang="fr-FR" sz="1600" noProof="0" dirty="0"/>
          </a:p>
          <a:p>
            <a:pPr lvl="1">
              <a:buFont typeface="Wingdings" panose="05000000000000000000" pitchFamily="2" charset="2"/>
              <a:buChar char="ü"/>
            </a:pPr>
            <a:endParaRPr lang="fr-FR" sz="1600" noProof="0" dirty="0"/>
          </a:p>
        </p:txBody>
      </p:sp>
      <p:sp>
        <p:nvSpPr>
          <p:cNvPr id="22" name="TextBox 21">
            <a:extLst>
              <a:ext uri="{FF2B5EF4-FFF2-40B4-BE49-F238E27FC236}">
                <a16:creationId xmlns:a16="http://schemas.microsoft.com/office/drawing/2014/main" id="{FB3A1C22-BD19-FC11-CFBF-6E7764BD7EF1}"/>
              </a:ext>
            </a:extLst>
          </p:cNvPr>
          <p:cNvSpPr txBox="1"/>
          <p:nvPr/>
        </p:nvSpPr>
        <p:spPr>
          <a:xfrm>
            <a:off x="596899" y="4637673"/>
            <a:ext cx="7971368" cy="1754326"/>
          </a:xfrm>
          <a:prstGeom prst="rect">
            <a:avLst/>
          </a:prstGeom>
          <a:noFill/>
        </p:spPr>
        <p:txBody>
          <a:bodyPr wrap="square">
            <a:spAutoFit/>
          </a:bodyPr>
          <a:lstStyle/>
          <a:p>
            <a:r>
              <a:rPr lang="fr-FR" b="1" noProof="0" dirty="0"/>
              <a:t>      Autres études / rapports:</a:t>
            </a:r>
          </a:p>
          <a:p>
            <a:pPr marL="742950" lvl="1" indent="-285750">
              <a:buFont typeface="Wingdings" panose="05000000000000000000" pitchFamily="2" charset="2"/>
              <a:buChar char="ü"/>
            </a:pPr>
            <a:r>
              <a:rPr lang="fr-FR" noProof="0" dirty="0"/>
              <a:t>MNT haute résolution (résolution de 30 m ou plus fine si disponible)</a:t>
            </a:r>
          </a:p>
          <a:p>
            <a:pPr marL="742950" lvl="1" indent="-285750">
              <a:buFont typeface="Wingdings" panose="05000000000000000000" pitchFamily="2" charset="2"/>
              <a:buChar char="ü"/>
            </a:pPr>
            <a:r>
              <a:rPr lang="fr-FR" noProof="0" dirty="0"/>
              <a:t>Cartes d’occupation du sol (zones naturelles/protégées)</a:t>
            </a:r>
          </a:p>
          <a:p>
            <a:pPr marL="742950" lvl="1" indent="-285750">
              <a:buFont typeface="Wingdings" panose="05000000000000000000" pitchFamily="2" charset="2"/>
              <a:buChar char="ü"/>
            </a:pPr>
            <a:r>
              <a:rPr lang="fr-FR" noProof="0" dirty="0"/>
              <a:t>Directives de conception et d’entretien des route (normes, standards)</a:t>
            </a:r>
          </a:p>
          <a:p>
            <a:pPr marL="742950" lvl="1" indent="-285750">
              <a:buFont typeface="Wingdings" panose="05000000000000000000" pitchFamily="2" charset="2"/>
              <a:buChar char="ü"/>
            </a:pPr>
            <a:r>
              <a:rPr lang="fr-FR" noProof="0" dirty="0"/>
              <a:t>Données démographiques et socio-économiques (recensement, répartition de la population, indices de richesse)</a:t>
            </a:r>
          </a:p>
        </p:txBody>
      </p:sp>
    </p:spTree>
    <p:extLst>
      <p:ext uri="{BB962C8B-B14F-4D97-AF65-F5344CB8AC3E}">
        <p14:creationId xmlns:p14="http://schemas.microsoft.com/office/powerpoint/2010/main" val="421228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C6322-89F9-42F1-1208-2A487402F7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F514F-736B-0024-70B0-7CFDDE07EFEB}"/>
              </a:ext>
            </a:extLst>
          </p:cNvPr>
          <p:cNvSpPr>
            <a:spLocks noGrp="1"/>
          </p:cNvSpPr>
          <p:nvPr>
            <p:ph type="title"/>
          </p:nvPr>
        </p:nvSpPr>
        <p:spPr>
          <a:xfrm>
            <a:off x="596899" y="130175"/>
            <a:ext cx="10189633" cy="535531"/>
          </a:xfrm>
        </p:spPr>
        <p:txBody>
          <a:bodyPr/>
          <a:lstStyle/>
          <a:p>
            <a:r>
              <a:rPr lang="fr-FR" noProof="0" dirty="0"/>
              <a:t>Évaluation des risques climatiques: </a:t>
            </a:r>
            <a:r>
              <a:rPr lang="fr-FR" b="0" noProof="0" dirty="0"/>
              <a:t>Implication des parties prenantes</a:t>
            </a:r>
          </a:p>
        </p:txBody>
      </p:sp>
      <p:graphicFrame>
        <p:nvGraphicFramePr>
          <p:cNvPr id="5" name="Table 4">
            <a:extLst>
              <a:ext uri="{FF2B5EF4-FFF2-40B4-BE49-F238E27FC236}">
                <a16:creationId xmlns:a16="http://schemas.microsoft.com/office/drawing/2014/main" id="{8FF510F1-1D1F-6CFD-BB63-7CD852C38A7C}"/>
              </a:ext>
            </a:extLst>
          </p:cNvPr>
          <p:cNvGraphicFramePr>
            <a:graphicFrameLocks noGrp="1"/>
          </p:cNvGraphicFramePr>
          <p:nvPr>
            <p:extLst>
              <p:ext uri="{D42A27DB-BD31-4B8C-83A1-F6EECF244321}">
                <p14:modId xmlns:p14="http://schemas.microsoft.com/office/powerpoint/2010/main" val="370920885"/>
              </p:ext>
            </p:extLst>
          </p:nvPr>
        </p:nvGraphicFramePr>
        <p:xfrm>
          <a:off x="135468" y="665706"/>
          <a:ext cx="11944916" cy="5971031"/>
        </p:xfrm>
        <a:graphic>
          <a:graphicData uri="http://schemas.openxmlformats.org/drawingml/2006/table">
            <a:tbl>
              <a:tblPr>
                <a:tableStyleId>{5C22544A-7EE6-4342-B048-85BDC9FD1C3A}</a:tableStyleId>
              </a:tblPr>
              <a:tblGrid>
                <a:gridCol w="1672134">
                  <a:extLst>
                    <a:ext uri="{9D8B030D-6E8A-4147-A177-3AD203B41FA5}">
                      <a16:colId xmlns:a16="http://schemas.microsoft.com/office/drawing/2014/main" val="3343456476"/>
                    </a:ext>
                  </a:extLst>
                </a:gridCol>
                <a:gridCol w="10272782">
                  <a:extLst>
                    <a:ext uri="{9D8B030D-6E8A-4147-A177-3AD203B41FA5}">
                      <a16:colId xmlns:a16="http://schemas.microsoft.com/office/drawing/2014/main" val="2845467022"/>
                    </a:ext>
                  </a:extLst>
                </a:gridCol>
              </a:tblGrid>
              <a:tr h="685760">
                <a:tc>
                  <a:txBody>
                    <a:bodyPr/>
                    <a:lstStyle/>
                    <a:p>
                      <a:pPr algn="l">
                        <a:lnSpc>
                          <a:spcPct val="110000"/>
                        </a:lnSpc>
                        <a:spcAft>
                          <a:spcPts val="0"/>
                        </a:spcAft>
                        <a:buNone/>
                      </a:pPr>
                      <a:r>
                        <a:rPr lang="fr-FR" sz="1800" b="1" noProof="0" dirty="0">
                          <a:solidFill>
                            <a:schemeClr val="bg1"/>
                          </a:solidFill>
                          <a:effectLst/>
                        </a:rPr>
                        <a:t>Parties Prenantes</a:t>
                      </a:r>
                      <a:endParaRPr lang="fr-FR" sz="1800" b="1" noProof="0" dirty="0">
                        <a:solidFill>
                          <a:schemeClr val="bg1"/>
                        </a:solidFill>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just">
                        <a:lnSpc>
                          <a:spcPct val="110000"/>
                        </a:lnSpc>
                        <a:spcAft>
                          <a:spcPts val="0"/>
                        </a:spcAft>
                        <a:buNone/>
                      </a:pPr>
                      <a:r>
                        <a:rPr lang="fr-FR" sz="1800" b="1" noProof="0" dirty="0">
                          <a:solidFill>
                            <a:schemeClr val="bg1"/>
                          </a:solidFill>
                          <a:effectLst/>
                          <a:latin typeface="Roboto Light" panose="02000000000000000000" pitchFamily="2" charset="0"/>
                          <a:ea typeface="Arial" panose="020B0604020202020204" pitchFamily="34" charset="0"/>
                          <a:cs typeface="Times New Roman" panose="02020603050405020304" pitchFamily="18" charset="0"/>
                        </a:rPr>
                        <a:t>Contribution à l’évaluation des risques climatiques</a:t>
                      </a: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78569979"/>
                  </a:ext>
                </a:extLst>
              </a:tr>
              <a:tr h="1076217">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Communes</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Conditions climatiques, environnementales et sociales locales, et impacts sur les moyens de subsistance.</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Apporter des perspectives genrées sur la manière dont les impacts climatiques affectent les femmes, les enfants et les groupes vulnérables.</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Fournir des informations sur les mécanismes d’adaptation et les stratégies de résilience existants.</a:t>
                      </a:r>
                      <a:endParaRPr lang="fr-FR" sz="1600" noProof="0" dirty="0">
                        <a:effectLst/>
                        <a:latin typeface="Noto Sans Symbols"/>
                        <a:ea typeface="Noto Sans Symbols"/>
                        <a:cs typeface="Noto Sans Symbols"/>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8335450"/>
                  </a:ext>
                </a:extLst>
              </a:tr>
              <a:tr h="636292">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Promoteurs de Projet</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Identifier les risques climatiques potentiels lors des études de faisabilité et de conception du projet.</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Collaborer avec les parties prenantes pour intégrer l’inclusivité et la diversité dans les objectifs du projet.</a:t>
                      </a:r>
                      <a:endParaRPr lang="fr-FR" sz="1600" noProof="0" dirty="0">
                        <a:effectLst/>
                        <a:latin typeface="Noto Sans Symbols"/>
                        <a:ea typeface="Noto Sans Symbols"/>
                        <a:cs typeface="Noto Sans Symbols"/>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85518059"/>
                  </a:ext>
                </a:extLst>
              </a:tr>
              <a:tr h="1076217">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Autorités publiques régulateurs</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Mettre en place des normes réglementaires imposant l’intégration du sexe dans les évaluations des risques climatiques.</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Imposer l’inclusion d’indicateurs sensibles au sexe pour suivre les impacts socio-économiques sur les différents groupes.</a:t>
                      </a:r>
                      <a:endParaRPr lang="fr-FR" sz="1600" noProof="0" dirty="0">
                        <a:effectLst/>
                        <a:latin typeface="Noto Sans Symbols"/>
                        <a:ea typeface="Noto Sans Symbols"/>
                        <a:cs typeface="Noto Sans Symbols"/>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5371255"/>
                  </a:ext>
                </a:extLst>
              </a:tr>
              <a:tr h="832182">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Organisations de la Société Civile</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Plaider pour l’inclusion des groupes vulnérables dans les consultations et la prise de décision.</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Mener des recherches sur les impacts genrés et socio-économiques du changement climatique afin d’alimenter l’évaluation des risques.</a:t>
                      </a:r>
                      <a:endParaRPr lang="fr-FR" sz="1600" noProof="0" dirty="0">
                        <a:effectLst/>
                        <a:latin typeface="Noto Sans Symbols"/>
                        <a:ea typeface="Noto Sans Symbols"/>
                        <a:cs typeface="Noto Sans Symbols"/>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172762373"/>
                  </a:ext>
                </a:extLst>
              </a:tr>
              <a:tr h="1076217">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Secteur Privé et Experts Industriels</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Apporter une expertise technique sur la modélisation des risques climatiques et les stratégies d’atténuation.</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Évaluer les risques financiers liés aux impacts climatiques en tenant compte des aspects socio-économiques.</a:t>
                      </a: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512046"/>
                  </a:ext>
                </a:extLst>
              </a:tr>
              <a:tr h="588146">
                <a:tc>
                  <a:txBody>
                    <a:bodyPr/>
                    <a:lstStyle/>
                    <a:p>
                      <a:pPr marR="180340" algn="l">
                        <a:spcAft>
                          <a:spcPts val="0"/>
                        </a:spcAft>
                        <a:buNone/>
                      </a:pPr>
                      <a:r>
                        <a:rPr lang="fr-FR" sz="1600" b="0" i="0" u="none" strike="noStrike" kern="1200" noProof="0" dirty="0">
                          <a:solidFill>
                            <a:schemeClr val="dk1"/>
                          </a:solidFill>
                          <a:effectLst/>
                          <a:latin typeface="+mn-lt"/>
                          <a:ea typeface="+mn-ea"/>
                          <a:cs typeface="+mn-cs"/>
                        </a:rPr>
                        <a:t>Recherche</a:t>
                      </a:r>
                      <a:endParaRPr lang="fr-FR" sz="16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Ressources sur les projections climatiques et les impacts des risques climatiques.</a:t>
                      </a:r>
                    </a:p>
                    <a:p>
                      <a:pPr marL="342900" marR="180340" lvl="0" indent="-342900" algn="l">
                        <a:spcAft>
                          <a:spcPts val="0"/>
                        </a:spcAft>
                        <a:buClr>
                          <a:srgbClr val="4472C4"/>
                        </a:buClr>
                        <a:buFont typeface="Roboto" panose="02000000000000000000" pitchFamily="2" charset="0"/>
                        <a:buChar char="√"/>
                        <a:tabLst>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 pos="180340" algn="l"/>
                        </a:tabLst>
                      </a:pPr>
                      <a:r>
                        <a:rPr lang="fr-FR" sz="1600" b="0" i="0" u="none" strike="noStrike" kern="1200" noProof="0" dirty="0">
                          <a:solidFill>
                            <a:schemeClr val="dk1"/>
                          </a:solidFill>
                          <a:effectLst/>
                          <a:latin typeface="+mn-lt"/>
                          <a:ea typeface="+mn-ea"/>
                          <a:cs typeface="+mn-cs"/>
                        </a:rPr>
                        <a:t>Outils et méthodologies pour réaliser des évaluations des risques climatiques sensibles au genre.</a:t>
                      </a:r>
                    </a:p>
                  </a:txBody>
                  <a:tcPr marL="49997" marR="49997" marT="49997" marB="499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806331"/>
                  </a:ext>
                </a:extLst>
              </a:tr>
            </a:tbl>
          </a:graphicData>
        </a:graphic>
      </p:graphicFrame>
    </p:spTree>
    <p:extLst>
      <p:ext uri="{BB962C8B-B14F-4D97-AF65-F5344CB8AC3E}">
        <p14:creationId xmlns:p14="http://schemas.microsoft.com/office/powerpoint/2010/main" val="3838154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5539D-1E1C-3E75-2447-356047162E97}"/>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8BB89F1C-4BF0-46FF-4E12-37407ABFFF2C}"/>
              </a:ext>
            </a:extLst>
          </p:cNvPr>
          <p:cNvSpPr>
            <a:spLocks noGrp="1"/>
          </p:cNvSpPr>
          <p:nvPr>
            <p:ph type="title"/>
          </p:nvPr>
        </p:nvSpPr>
        <p:spPr>
          <a:xfrm>
            <a:off x="596900" y="130175"/>
            <a:ext cx="9648700" cy="535531"/>
          </a:xfrm>
        </p:spPr>
        <p:txBody>
          <a:bodyPr/>
          <a:lstStyle/>
          <a:p>
            <a:r>
              <a:rPr lang="fr-FR" noProof="0" dirty="0"/>
              <a:t>Évaluation des risques climatiques</a:t>
            </a:r>
            <a:endParaRPr lang="fr-FR" sz="2400" noProof="0" dirty="0"/>
          </a:p>
        </p:txBody>
      </p:sp>
      <p:grpSp>
        <p:nvGrpSpPr>
          <p:cNvPr id="43" name="Group 42">
            <a:extLst>
              <a:ext uri="{FF2B5EF4-FFF2-40B4-BE49-F238E27FC236}">
                <a16:creationId xmlns:a16="http://schemas.microsoft.com/office/drawing/2014/main" id="{05DE1468-CAE4-AB96-EB96-536D0ADB856E}"/>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8C262DE5-B652-E46A-5A20-E0D64B83F4E1}"/>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a:defRPr/>
              </a:pPr>
              <a:r>
                <a:rPr lang="fr-FR" noProof="0" dirty="0"/>
                <a:t>Fournir les éléments nécessaires pour comprendre les risques climatiques d’un projet et de leur évolution future possible.</a:t>
              </a:r>
              <a:endParaRPr lang="fr-FR" kern="0" noProof="0" dirty="0">
                <a:solidFill>
                  <a:srgbClr val="000000"/>
                </a:solidFill>
              </a:endParaRPr>
            </a:p>
          </p:txBody>
        </p:sp>
        <p:sp>
          <p:nvSpPr>
            <p:cNvPr id="46" name="Rectangle 4">
              <a:extLst>
                <a:ext uri="{FF2B5EF4-FFF2-40B4-BE49-F238E27FC236}">
                  <a16:creationId xmlns:a16="http://schemas.microsoft.com/office/drawing/2014/main" id="{9A3C5AFC-B89F-112A-BDB2-E860C64A0C4B}"/>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lvl="0" algn="ctr">
                <a:defRPr/>
              </a:pPr>
              <a:r>
                <a:rPr lang="fr-FR" sz="1600" noProof="0" dirty="0"/>
                <a:t>OBJECTIF</a:t>
              </a:r>
              <a:endParaRPr lang="fr-FR" sz="1600" noProof="0" dirty="0">
                <a:solidFill>
                  <a:srgbClr val="FFFFFF"/>
                </a:solidFill>
              </a:endParaRPr>
            </a:p>
          </p:txBody>
        </p:sp>
      </p:grpSp>
      <p:sp>
        <p:nvSpPr>
          <p:cNvPr id="4" name="Left Brace 3">
            <a:extLst>
              <a:ext uri="{FF2B5EF4-FFF2-40B4-BE49-F238E27FC236}">
                <a16:creationId xmlns:a16="http://schemas.microsoft.com/office/drawing/2014/main" id="{7A4CA278-A562-B850-E99B-80BF1FF26433}"/>
              </a:ext>
            </a:extLst>
          </p:cNvPr>
          <p:cNvSpPr/>
          <p:nvPr/>
        </p:nvSpPr>
        <p:spPr>
          <a:xfrm>
            <a:off x="2639754" y="1891825"/>
            <a:ext cx="1192511" cy="4662878"/>
          </a:xfrm>
          <a:prstGeom prst="leftBrace">
            <a:avLst>
              <a:gd name="adj1" fmla="val 14998"/>
              <a:gd name="adj2" fmla="val 486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5" name="image9.png">
            <a:extLst>
              <a:ext uri="{FF2B5EF4-FFF2-40B4-BE49-F238E27FC236}">
                <a16:creationId xmlns:a16="http://schemas.microsoft.com/office/drawing/2014/main" id="{8A87076D-6FF7-2E50-3389-057E9DD495B7}"/>
              </a:ext>
            </a:extLst>
          </p:cNvPr>
          <p:cNvPicPr/>
          <p:nvPr/>
        </p:nvPicPr>
        <p:blipFill>
          <a:blip r:embed="rId3"/>
          <a:srcRect l="24356" r="50000" b="40873"/>
          <a:stretch/>
        </p:blipFill>
        <p:spPr>
          <a:xfrm>
            <a:off x="386682" y="2330632"/>
            <a:ext cx="2082782" cy="3976613"/>
          </a:xfrm>
          <a:prstGeom prst="rect">
            <a:avLst/>
          </a:prstGeom>
          <a:ln/>
        </p:spPr>
      </p:pic>
      <p:sp>
        <p:nvSpPr>
          <p:cNvPr id="16" name="Pentagon 26">
            <a:extLst>
              <a:ext uri="{FF2B5EF4-FFF2-40B4-BE49-F238E27FC236}">
                <a16:creationId xmlns:a16="http://schemas.microsoft.com/office/drawing/2014/main" id="{DF912282-22C2-BA45-B158-B76FEBE16454}"/>
              </a:ext>
            </a:extLst>
          </p:cNvPr>
          <p:cNvSpPr/>
          <p:nvPr/>
        </p:nvSpPr>
        <p:spPr>
          <a:xfrm>
            <a:off x="4783716" y="4910355"/>
            <a:ext cx="6450685" cy="1124887"/>
          </a:xfrm>
          <a:prstGeom prst="homePlat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Évaluer la vulnérabilité des actifs et des usagers selon différents scénarios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sp>
        <p:nvSpPr>
          <p:cNvPr id="17" name="Pentagon 36">
            <a:extLst>
              <a:ext uri="{FF2B5EF4-FFF2-40B4-BE49-F238E27FC236}">
                <a16:creationId xmlns:a16="http://schemas.microsoft.com/office/drawing/2014/main" id="{C2F0B0F0-ACB3-E74A-B54C-7C7712D84238}"/>
              </a:ext>
            </a:extLst>
          </p:cNvPr>
          <p:cNvSpPr/>
          <p:nvPr/>
        </p:nvSpPr>
        <p:spPr>
          <a:xfrm>
            <a:off x="4783716" y="3571776"/>
            <a:ext cx="6450686" cy="1124887"/>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Évaluer l’exposition des actifs et des usagers selon différents scénarios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18" name="Pentagon 16">
            <a:extLst>
              <a:ext uri="{FF2B5EF4-FFF2-40B4-BE49-F238E27FC236}">
                <a16:creationId xmlns:a16="http://schemas.microsoft.com/office/drawing/2014/main" id="{585D0021-1FBE-7141-B660-4F22FAA8E684}"/>
              </a:ext>
            </a:extLst>
          </p:cNvPr>
          <p:cNvSpPr/>
          <p:nvPr/>
        </p:nvSpPr>
        <p:spPr>
          <a:xfrm>
            <a:off x="4783716" y="2202375"/>
            <a:ext cx="6450685" cy="1124887"/>
          </a:xfrm>
          <a:prstGeom prst="homePlat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Collecter les données nécessaires à l’évaluation des risques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sp>
        <p:nvSpPr>
          <p:cNvPr id="19" name="Oval 18">
            <a:extLst>
              <a:ext uri="{FF2B5EF4-FFF2-40B4-BE49-F238E27FC236}">
                <a16:creationId xmlns:a16="http://schemas.microsoft.com/office/drawing/2014/main" id="{44DF9736-2DD1-4D4A-8D52-4A92BDB8C588}"/>
              </a:ext>
            </a:extLst>
          </p:cNvPr>
          <p:cNvSpPr>
            <a:spLocks noChangeAspect="1"/>
          </p:cNvSpPr>
          <p:nvPr/>
        </p:nvSpPr>
        <p:spPr>
          <a:xfrm>
            <a:off x="3591205" y="2168562"/>
            <a:ext cx="1192511" cy="1192511"/>
          </a:xfrm>
          <a:prstGeom prst="ellipse">
            <a:avLst/>
          </a:prstGeom>
          <a:solidFill>
            <a:schemeClr val="tx1">
              <a:lumMod val="25000"/>
              <a:lumOff val="75000"/>
            </a:schemeClr>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0" name="Oval 19">
            <a:extLst>
              <a:ext uri="{FF2B5EF4-FFF2-40B4-BE49-F238E27FC236}">
                <a16:creationId xmlns:a16="http://schemas.microsoft.com/office/drawing/2014/main" id="{00B87C97-5722-CD4C-A301-EFFFB71AFCF9}"/>
              </a:ext>
            </a:extLst>
          </p:cNvPr>
          <p:cNvSpPr>
            <a:spLocks noChangeAspect="1"/>
          </p:cNvSpPr>
          <p:nvPr/>
        </p:nvSpPr>
        <p:spPr>
          <a:xfrm>
            <a:off x="3591205" y="3534857"/>
            <a:ext cx="1192511" cy="119251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3200" b="1" noProof="0" dirty="0">
                <a:solidFill>
                  <a:srgbClr val="FFFFFF"/>
                </a:solidFill>
              </a:rPr>
              <a:t>2</a:t>
            </a:r>
            <a:endParaRPr kumimoji="0" lang="fr-FR" sz="3200" b="0" i="0" u="none" strike="noStrike" kern="1200" cap="none" spc="0" normalizeH="0" baseline="0" noProof="0" dirty="0">
              <a:ln>
                <a:noFill/>
              </a:ln>
              <a:solidFill>
                <a:srgbClr val="FFFFFF"/>
              </a:solidFill>
              <a:effectLst/>
              <a:uLnTx/>
              <a:uFillTx/>
              <a:latin typeface="Roboto" panose="02020603050405020304"/>
            </a:endParaRPr>
          </a:p>
        </p:txBody>
      </p:sp>
      <p:sp>
        <p:nvSpPr>
          <p:cNvPr id="21" name="Oval 20">
            <a:extLst>
              <a:ext uri="{FF2B5EF4-FFF2-40B4-BE49-F238E27FC236}">
                <a16:creationId xmlns:a16="http://schemas.microsoft.com/office/drawing/2014/main" id="{05B7F430-DEDA-6D44-8457-918C2B1932C5}"/>
              </a:ext>
            </a:extLst>
          </p:cNvPr>
          <p:cNvSpPr>
            <a:spLocks noChangeAspect="1"/>
          </p:cNvSpPr>
          <p:nvPr/>
        </p:nvSpPr>
        <p:spPr>
          <a:xfrm>
            <a:off x="3591205" y="4876542"/>
            <a:ext cx="1192511" cy="1192511"/>
          </a:xfrm>
          <a:prstGeom prst="ellipse">
            <a:avLst/>
          </a:prstGeom>
          <a:solidFill>
            <a:schemeClr val="tx1">
              <a:lumMod val="25000"/>
              <a:lumOff val="75000"/>
            </a:schemeClr>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22" name="TextBox 21">
            <a:extLst>
              <a:ext uri="{FF2B5EF4-FFF2-40B4-BE49-F238E27FC236}">
                <a16:creationId xmlns:a16="http://schemas.microsoft.com/office/drawing/2014/main" id="{ED509AA9-DA2F-2D44-87EA-CFCBF6D03440}"/>
              </a:ext>
            </a:extLst>
          </p:cNvPr>
          <p:cNvSpPr txBox="1"/>
          <p:nvPr/>
        </p:nvSpPr>
        <p:spPr>
          <a:xfrm>
            <a:off x="4783716" y="6218227"/>
            <a:ext cx="6097712" cy="369332"/>
          </a:xfrm>
          <a:prstGeom prst="rect">
            <a:avLst/>
          </a:prstGeom>
          <a:noFill/>
        </p:spPr>
        <p:txBody>
          <a:bodyPr wrap="square">
            <a:spAutoFit/>
          </a:bodyPr>
          <a:lstStyle/>
          <a:p>
            <a:pPr marL="57150" indent="0">
              <a:lnSpc>
                <a:spcPct val="100000"/>
              </a:lnSpc>
              <a:spcBef>
                <a:spcPts val="0"/>
              </a:spcBef>
              <a:spcAft>
                <a:spcPts val="600"/>
              </a:spcAft>
              <a:buClr>
                <a:schemeClr val="accent1"/>
              </a:buClr>
              <a:buNone/>
            </a:pPr>
            <a:r>
              <a:rPr lang="fr-FR" sz="1800" noProof="0" dirty="0">
                <a:cs typeface="Times New Roman" panose="02020603050405020304" pitchFamily="18" charset="0"/>
              </a:rPr>
              <a:t>CRIO </a:t>
            </a:r>
            <a:r>
              <a:rPr lang="fr-FR" sz="1800" noProof="0" dirty="0" err="1">
                <a:cs typeface="Times New Roman" panose="02020603050405020304" pitchFamily="18" charset="0"/>
              </a:rPr>
              <a:t>Handbook</a:t>
            </a:r>
            <a:r>
              <a:rPr lang="fr-FR" sz="1800" noProof="0" dirty="0">
                <a:cs typeface="Times New Roman" panose="02020603050405020304" pitchFamily="18" charset="0"/>
              </a:rPr>
              <a:t>: </a:t>
            </a:r>
            <a:r>
              <a:rPr lang="fr-FR" sz="1800" noProof="0" dirty="0" err="1">
                <a:cs typeface="Times New Roman" panose="02020603050405020304" pitchFamily="18" charset="0"/>
              </a:rPr>
              <a:t>Appraisal</a:t>
            </a:r>
            <a:r>
              <a:rPr lang="fr-FR" sz="1800" noProof="0" dirty="0">
                <a:cs typeface="Times New Roman" panose="02020603050405020304" pitchFamily="18" charset="0"/>
              </a:rPr>
              <a:t> Phase, p29-36</a:t>
            </a:r>
            <a:endParaRPr lang="fr-FR" sz="1600" noProof="0" dirty="0"/>
          </a:p>
        </p:txBody>
      </p:sp>
      <p:pic>
        <p:nvPicPr>
          <p:cNvPr id="24" name="Picture 23" descr="A diagram of a project&#10;&#10;Description automatically generated">
            <a:extLst>
              <a:ext uri="{FF2B5EF4-FFF2-40B4-BE49-F238E27FC236}">
                <a16:creationId xmlns:a16="http://schemas.microsoft.com/office/drawing/2014/main" id="{A5998997-1869-A548-A759-A1B5FB3F4A04}"/>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386682" y="2202375"/>
            <a:ext cx="2292648" cy="4104870"/>
          </a:xfrm>
          <a:prstGeom prst="rect">
            <a:avLst/>
          </a:prstGeom>
        </p:spPr>
      </p:pic>
      <p:sp>
        <p:nvSpPr>
          <p:cNvPr id="25" name="Rectangle 24">
            <a:extLst>
              <a:ext uri="{FF2B5EF4-FFF2-40B4-BE49-F238E27FC236}">
                <a16:creationId xmlns:a16="http://schemas.microsoft.com/office/drawing/2014/main" id="{B73AEC1B-608F-8041-85A2-7F83FB9172E2}"/>
              </a:ext>
            </a:extLst>
          </p:cNvPr>
          <p:cNvSpPr/>
          <p:nvPr/>
        </p:nvSpPr>
        <p:spPr>
          <a:xfrm>
            <a:off x="444446" y="4581257"/>
            <a:ext cx="2082782" cy="8915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95986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ED24B-BCC2-71C1-64CE-491C83291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12C633-AE93-0C17-E6F5-A266EB330FE9}"/>
              </a:ext>
            </a:extLst>
          </p:cNvPr>
          <p:cNvSpPr>
            <a:spLocks noGrp="1"/>
          </p:cNvSpPr>
          <p:nvPr>
            <p:ph type="title"/>
          </p:nvPr>
        </p:nvSpPr>
        <p:spPr/>
        <p:txBody>
          <a:bodyPr/>
          <a:lstStyle/>
          <a:p>
            <a:r>
              <a:rPr lang="fr-FR" noProof="0" dirty="0"/>
              <a:t>Évaluation des risques climatiques</a:t>
            </a:r>
            <a:r>
              <a:rPr lang="fr-FR" b="0" noProof="0" dirty="0"/>
              <a:t>: Exposition</a:t>
            </a:r>
          </a:p>
        </p:txBody>
      </p:sp>
      <p:pic>
        <p:nvPicPr>
          <p:cNvPr id="4" name="Picture 3">
            <a:extLst>
              <a:ext uri="{FF2B5EF4-FFF2-40B4-BE49-F238E27FC236}">
                <a16:creationId xmlns:a16="http://schemas.microsoft.com/office/drawing/2014/main" id="{BD65337E-C8AF-BBD0-D7C5-D9474F4ED89C}"/>
              </a:ext>
            </a:extLst>
          </p:cNvPr>
          <p:cNvPicPr>
            <a:picLocks noChangeAspect="1"/>
          </p:cNvPicPr>
          <p:nvPr/>
        </p:nvPicPr>
        <p:blipFill rotWithShape="1">
          <a:blip r:embed="rId3"/>
          <a:srcRect t="5229" b="45595"/>
          <a:stretch/>
        </p:blipFill>
        <p:spPr>
          <a:xfrm>
            <a:off x="0" y="3474000"/>
            <a:ext cx="12192000" cy="3384000"/>
          </a:xfrm>
          <a:prstGeom prst="rect">
            <a:avLst/>
          </a:prstGeom>
        </p:spPr>
      </p:pic>
      <p:sp>
        <p:nvSpPr>
          <p:cNvPr id="5" name="TextBox 4">
            <a:extLst>
              <a:ext uri="{FF2B5EF4-FFF2-40B4-BE49-F238E27FC236}">
                <a16:creationId xmlns:a16="http://schemas.microsoft.com/office/drawing/2014/main" id="{36D7B757-1EC1-58BE-4312-B211FAF91838}"/>
              </a:ext>
            </a:extLst>
          </p:cNvPr>
          <p:cNvSpPr txBox="1"/>
          <p:nvPr/>
        </p:nvSpPr>
        <p:spPr>
          <a:xfrm>
            <a:off x="476472" y="665706"/>
            <a:ext cx="11715528" cy="3385542"/>
          </a:xfrm>
          <a:prstGeom prst="rect">
            <a:avLst/>
          </a:prstGeom>
          <a:noFill/>
        </p:spPr>
        <p:txBody>
          <a:bodyPr wrap="square">
            <a:spAutoFit/>
          </a:bodyPr>
          <a:lstStyle/>
          <a:p>
            <a:pPr>
              <a:spcBef>
                <a:spcPts val="600"/>
              </a:spcBef>
              <a:spcAft>
                <a:spcPts val="600"/>
              </a:spcAft>
            </a:pPr>
            <a:r>
              <a:rPr lang="fr-FR" noProof="0" dirty="0"/>
              <a:t>La ligne ferroviaire comprend les actifs suivants:</a:t>
            </a:r>
          </a:p>
          <a:p>
            <a:pPr marL="742950" lvl="1" indent="-285750">
              <a:spcBef>
                <a:spcPts val="600"/>
              </a:spcBef>
              <a:spcAft>
                <a:spcPts val="600"/>
              </a:spcAft>
              <a:buFont typeface="Wingdings" panose="05000000000000000000" pitchFamily="2" charset="2"/>
              <a:buChar char="ü"/>
            </a:pPr>
            <a:r>
              <a:rPr lang="fr-FR" noProof="0" dirty="0"/>
              <a:t>Voie ferrée unique (écartement métrique) avec traverses métalliques construites dans les années 1930;</a:t>
            </a:r>
          </a:p>
          <a:p>
            <a:pPr marL="742950" lvl="1" indent="-285750">
              <a:spcBef>
                <a:spcPts val="600"/>
              </a:spcBef>
              <a:spcAft>
                <a:spcPts val="600"/>
              </a:spcAft>
              <a:buFont typeface="Wingdings" panose="05000000000000000000" pitchFamily="2" charset="2"/>
              <a:buChar char="ü"/>
            </a:pPr>
            <a:r>
              <a:rPr lang="fr-FR" noProof="0" dirty="0"/>
              <a:t>5 ponts pour traverser de grandes rivières et zones humides</a:t>
            </a:r>
            <a:r>
              <a:rPr lang="fr-FR" noProof="0" dirty="0">
                <a:solidFill>
                  <a:srgbClr val="3C3C3B"/>
                </a:solidFill>
                <a:latin typeface="Roboto" panose="02000000000000000000" pitchFamily="2" charset="0"/>
                <a:ea typeface="Roboto" panose="02000000000000000000" pitchFamily="2" charset="0"/>
                <a:cs typeface="Roboto"/>
              </a:rPr>
              <a:t>;</a:t>
            </a:r>
          </a:p>
          <a:p>
            <a:pPr marL="742950" lvl="1" indent="-285750">
              <a:spcBef>
                <a:spcPts val="600"/>
              </a:spcBef>
              <a:spcAft>
                <a:spcPts val="600"/>
              </a:spcAft>
              <a:buFont typeface="Wingdings" panose="05000000000000000000" pitchFamily="2" charset="2"/>
              <a:buChar char="ü"/>
            </a:pPr>
            <a:r>
              <a:rPr lang="fr-FR" noProof="0" dirty="0"/>
              <a:t>Ponceaux pour l’évacuation des précipitations et des ruisseaux locaux traversant la voie ferrée;</a:t>
            </a:r>
            <a:endParaRPr lang="fr-FR" noProof="0" dirty="0">
              <a:solidFill>
                <a:srgbClr val="3C3C3B"/>
              </a:solidFill>
              <a:latin typeface="Roboto" panose="02000000000000000000" pitchFamily="2" charset="0"/>
              <a:ea typeface="Roboto" panose="02000000000000000000" pitchFamily="2" charset="0"/>
              <a:cs typeface="Roboto"/>
            </a:endParaRPr>
          </a:p>
          <a:p>
            <a:pPr marL="742950" lvl="1" indent="-285750">
              <a:spcBef>
                <a:spcPts val="600"/>
              </a:spcBef>
              <a:spcAft>
                <a:spcPts val="600"/>
              </a:spcAft>
              <a:buFont typeface="Wingdings" panose="05000000000000000000" pitchFamily="2" charset="2"/>
              <a:buChar char="ü"/>
            </a:pPr>
            <a:r>
              <a:rPr lang="fr-FR" noProof="0" dirty="0"/>
              <a:t>Passages supérieurs/inférieurs routiers et passages à niveau</a:t>
            </a:r>
            <a:r>
              <a:rPr lang="fr-FR" noProof="0" dirty="0">
                <a:solidFill>
                  <a:srgbClr val="3C3C3B"/>
                </a:solidFill>
                <a:latin typeface="Roboto" panose="02000000000000000000" pitchFamily="2" charset="0"/>
                <a:ea typeface="Roboto" panose="02000000000000000000" pitchFamily="2" charset="0"/>
                <a:cs typeface="Roboto"/>
              </a:rPr>
              <a:t>;</a:t>
            </a:r>
          </a:p>
          <a:p>
            <a:pPr marL="742950" lvl="1" indent="-285750">
              <a:spcBef>
                <a:spcPts val="600"/>
              </a:spcBef>
              <a:spcAft>
                <a:spcPts val="600"/>
              </a:spcAft>
              <a:buFont typeface="Wingdings" panose="05000000000000000000" pitchFamily="2" charset="2"/>
              <a:buChar char="ü"/>
            </a:pPr>
            <a:r>
              <a:rPr lang="fr-FR" noProof="0" dirty="0"/>
              <a:t>Équipements de voie</a:t>
            </a:r>
            <a:r>
              <a:rPr lang="fr-FR" noProof="0" dirty="0">
                <a:solidFill>
                  <a:srgbClr val="3C3C3B"/>
                </a:solidFill>
                <a:latin typeface="Roboto" panose="02000000000000000000" pitchFamily="2" charset="0"/>
                <a:ea typeface="Roboto" panose="02000000000000000000" pitchFamily="2" charset="0"/>
                <a:cs typeface="Roboto"/>
              </a:rPr>
              <a:t>;</a:t>
            </a:r>
            <a:endParaRPr lang="fr-FR" noProof="0" dirty="0">
              <a:solidFill>
                <a:srgbClr val="3C3C3B"/>
              </a:solidFill>
              <a:latin typeface="Roboto" panose="02000000000000000000" pitchFamily="2" charset="0"/>
              <a:ea typeface="Roboto" panose="02000000000000000000" pitchFamily="2" charset="0"/>
            </a:endParaRPr>
          </a:p>
          <a:p>
            <a:pPr marL="742950" lvl="1" indent="-285750">
              <a:spcBef>
                <a:spcPts val="600"/>
              </a:spcBef>
              <a:spcAft>
                <a:spcPts val="600"/>
              </a:spcAft>
              <a:buFont typeface="Wingdings" panose="05000000000000000000" pitchFamily="2" charset="2"/>
              <a:buChar char="ü"/>
            </a:pPr>
            <a:r>
              <a:rPr lang="fr-FR" noProof="0" dirty="0"/>
              <a:t>Desservie par des trains de marchandises</a:t>
            </a:r>
            <a:r>
              <a:rPr lang="fr-FR" noProof="0" dirty="0">
                <a:solidFill>
                  <a:srgbClr val="3C3C3B"/>
                </a:solidFill>
                <a:latin typeface="Roboto" panose="02000000000000000000" pitchFamily="2" charset="0"/>
                <a:ea typeface="Roboto" panose="02000000000000000000" pitchFamily="2" charset="0"/>
              </a:rPr>
              <a:t>;</a:t>
            </a:r>
          </a:p>
          <a:p>
            <a:pPr marL="742950" lvl="1" indent="-285750">
              <a:spcBef>
                <a:spcPts val="600"/>
              </a:spcBef>
              <a:spcAft>
                <a:spcPts val="600"/>
              </a:spcAft>
              <a:buFont typeface="Wingdings" panose="05000000000000000000" pitchFamily="2" charset="2"/>
              <a:buChar char="ü"/>
            </a:pPr>
            <a:r>
              <a:rPr lang="fr-FR" noProof="0" dirty="0"/>
              <a:t>Gares ferroviaires</a:t>
            </a:r>
            <a:r>
              <a:rPr lang="fr-FR" noProof="0" dirty="0">
                <a:solidFill>
                  <a:srgbClr val="3C3C3B"/>
                </a:solidFill>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662071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53699-B303-7EE6-3DE7-57345EEB687F}"/>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E23454EF-744C-538E-ACD8-B4761BD074E1}"/>
              </a:ext>
            </a:extLst>
          </p:cNvPr>
          <p:cNvSpPr>
            <a:spLocks noGrp="1"/>
          </p:cNvSpPr>
          <p:nvPr>
            <p:ph type="title"/>
          </p:nvPr>
        </p:nvSpPr>
        <p:spPr>
          <a:xfrm>
            <a:off x="596900" y="130175"/>
            <a:ext cx="9648700" cy="535531"/>
          </a:xfrm>
        </p:spPr>
        <p:txBody>
          <a:bodyPr/>
          <a:lstStyle/>
          <a:p>
            <a:r>
              <a:rPr lang="fr-FR" noProof="0" dirty="0"/>
              <a:t>Évaluation des risques climatiques</a:t>
            </a:r>
            <a:endParaRPr lang="fr-FR" sz="2400" noProof="0" dirty="0"/>
          </a:p>
        </p:txBody>
      </p:sp>
      <p:grpSp>
        <p:nvGrpSpPr>
          <p:cNvPr id="43" name="Group 42">
            <a:extLst>
              <a:ext uri="{FF2B5EF4-FFF2-40B4-BE49-F238E27FC236}">
                <a16:creationId xmlns:a16="http://schemas.microsoft.com/office/drawing/2014/main" id="{CCE9E2CC-71A3-E442-21FA-8C9C99BCF33B}"/>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BC25CACD-A70C-081D-E18E-B3575DCA1632}"/>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lvl="0">
                <a:defRPr/>
              </a:pPr>
              <a:r>
                <a:rPr lang="fr-FR" noProof="0" dirty="0"/>
                <a:t>Identifier et évaluer, de manière qualitative et/ou quantitative, l’effet du climat sur le projet et les bénéficiaires</a:t>
              </a:r>
              <a:endParaRPr kumimoji="0" lang="fr-FR" b="0" i="0" u="none" strike="noStrike" kern="0" cap="none" spc="0" normalizeH="0" baseline="0" noProof="0" dirty="0">
                <a:ln>
                  <a:noFill/>
                </a:ln>
                <a:solidFill>
                  <a:srgbClr val="000000"/>
                </a:solidFill>
                <a:effectLst/>
                <a:uLnTx/>
                <a:uFillTx/>
                <a:latin typeface="+mj-lt"/>
                <a:ea typeface="+mn-ea"/>
                <a:cs typeface="+mn-cs"/>
              </a:endParaRPr>
            </a:p>
          </p:txBody>
        </p:sp>
        <p:sp>
          <p:nvSpPr>
            <p:cNvPr id="46" name="Rectangle 4">
              <a:extLst>
                <a:ext uri="{FF2B5EF4-FFF2-40B4-BE49-F238E27FC236}">
                  <a16:creationId xmlns:a16="http://schemas.microsoft.com/office/drawing/2014/main" id="{61082C53-E790-E6E2-3DD5-F73CBDEFCFD1}"/>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lvl="0" algn="ctr">
                <a:defRPr/>
              </a:pPr>
              <a:r>
                <a:rPr lang="fr-FR" sz="1600" noProof="0" dirty="0"/>
                <a:t>OBJECTIF</a:t>
              </a:r>
              <a:endParaRPr lang="fr-FR" sz="1600" noProof="0" dirty="0">
                <a:solidFill>
                  <a:srgbClr val="FFFFFF"/>
                </a:solidFill>
              </a:endParaRPr>
            </a:p>
          </p:txBody>
        </p:sp>
      </p:grpSp>
      <p:sp>
        <p:nvSpPr>
          <p:cNvPr id="24" name="Oval 23">
            <a:extLst>
              <a:ext uri="{FF2B5EF4-FFF2-40B4-BE49-F238E27FC236}">
                <a16:creationId xmlns:a16="http://schemas.microsoft.com/office/drawing/2014/main" id="{07BCB339-704E-D243-DD32-FD895975C72F}"/>
              </a:ext>
            </a:extLst>
          </p:cNvPr>
          <p:cNvSpPr>
            <a:spLocks noChangeAspect="1"/>
          </p:cNvSpPr>
          <p:nvPr/>
        </p:nvSpPr>
        <p:spPr>
          <a:xfrm>
            <a:off x="3591205" y="2168562"/>
            <a:ext cx="1192511" cy="119251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9A846A0B-1CC0-6B48-DB5C-884782CF53CA}"/>
              </a:ext>
            </a:extLst>
          </p:cNvPr>
          <p:cNvSpPr>
            <a:spLocks noChangeAspect="1"/>
          </p:cNvSpPr>
          <p:nvPr/>
        </p:nvSpPr>
        <p:spPr>
          <a:xfrm>
            <a:off x="3591205" y="3534857"/>
            <a:ext cx="1192511" cy="119251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3200" b="1" noProof="0" dirty="0">
                <a:solidFill>
                  <a:srgbClr val="FFFFFF"/>
                </a:solidFill>
              </a:rPr>
              <a:t>2</a:t>
            </a:r>
            <a:endParaRPr kumimoji="0" lang="fr-FR" sz="3200" b="0" i="0" u="none" strike="noStrike" kern="1200" cap="none" spc="0" normalizeH="0" baseline="0" noProof="0" dirty="0">
              <a:ln>
                <a:noFill/>
              </a:ln>
              <a:solidFill>
                <a:srgbClr val="FFFFFF"/>
              </a:solidFill>
              <a:effectLst/>
              <a:uLnTx/>
              <a:uFillTx/>
              <a:latin typeface="Roboto" panose="02020603050405020304"/>
            </a:endParaRPr>
          </a:p>
        </p:txBody>
      </p:sp>
      <p:sp>
        <p:nvSpPr>
          <p:cNvPr id="26" name="Oval 25">
            <a:extLst>
              <a:ext uri="{FF2B5EF4-FFF2-40B4-BE49-F238E27FC236}">
                <a16:creationId xmlns:a16="http://schemas.microsoft.com/office/drawing/2014/main" id="{C2C252F5-CC63-4D4B-8910-E03D4FBA8551}"/>
              </a:ext>
            </a:extLst>
          </p:cNvPr>
          <p:cNvSpPr>
            <a:spLocks noChangeAspect="1"/>
          </p:cNvSpPr>
          <p:nvPr/>
        </p:nvSpPr>
        <p:spPr>
          <a:xfrm>
            <a:off x="3591205" y="4876542"/>
            <a:ext cx="1192511" cy="1192511"/>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4" name="Left Brace 3">
            <a:extLst>
              <a:ext uri="{FF2B5EF4-FFF2-40B4-BE49-F238E27FC236}">
                <a16:creationId xmlns:a16="http://schemas.microsoft.com/office/drawing/2014/main" id="{57AB4832-6D34-939D-2E76-BA79E59134ED}"/>
              </a:ext>
            </a:extLst>
          </p:cNvPr>
          <p:cNvSpPr/>
          <p:nvPr/>
        </p:nvSpPr>
        <p:spPr>
          <a:xfrm>
            <a:off x="2639754" y="1891825"/>
            <a:ext cx="1192511" cy="4662878"/>
          </a:xfrm>
          <a:prstGeom prst="leftBrace">
            <a:avLst>
              <a:gd name="adj1" fmla="val 14998"/>
              <a:gd name="adj2" fmla="val 486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5" name="image9.png">
            <a:extLst>
              <a:ext uri="{FF2B5EF4-FFF2-40B4-BE49-F238E27FC236}">
                <a16:creationId xmlns:a16="http://schemas.microsoft.com/office/drawing/2014/main" id="{FC85F9C4-F0BD-6393-E0B4-057E1E852EF7}"/>
              </a:ext>
            </a:extLst>
          </p:cNvPr>
          <p:cNvPicPr/>
          <p:nvPr/>
        </p:nvPicPr>
        <p:blipFill>
          <a:blip r:embed="rId3"/>
          <a:srcRect l="24356" r="50000" b="40873"/>
          <a:stretch/>
        </p:blipFill>
        <p:spPr>
          <a:xfrm>
            <a:off x="386682" y="2330632"/>
            <a:ext cx="2082782" cy="3976613"/>
          </a:xfrm>
          <a:prstGeom prst="rect">
            <a:avLst/>
          </a:prstGeom>
          <a:ln/>
        </p:spPr>
      </p:pic>
      <p:sp>
        <p:nvSpPr>
          <p:cNvPr id="3" name="TextBox 2">
            <a:extLst>
              <a:ext uri="{FF2B5EF4-FFF2-40B4-BE49-F238E27FC236}">
                <a16:creationId xmlns:a16="http://schemas.microsoft.com/office/drawing/2014/main" id="{F34114A0-CFAE-7C54-C181-480EB91017D4}"/>
              </a:ext>
            </a:extLst>
          </p:cNvPr>
          <p:cNvSpPr txBox="1"/>
          <p:nvPr/>
        </p:nvSpPr>
        <p:spPr>
          <a:xfrm>
            <a:off x="4783716" y="6218227"/>
            <a:ext cx="6097712" cy="369332"/>
          </a:xfrm>
          <a:prstGeom prst="rect">
            <a:avLst/>
          </a:prstGeom>
          <a:noFill/>
        </p:spPr>
        <p:txBody>
          <a:bodyPr wrap="square">
            <a:spAutoFit/>
          </a:bodyPr>
          <a:lstStyle/>
          <a:p>
            <a:pPr marL="57150" indent="0">
              <a:lnSpc>
                <a:spcPct val="100000"/>
              </a:lnSpc>
              <a:spcBef>
                <a:spcPts val="0"/>
              </a:spcBef>
              <a:spcAft>
                <a:spcPts val="600"/>
              </a:spcAft>
              <a:buClr>
                <a:schemeClr val="accent1"/>
              </a:buClr>
              <a:buNone/>
            </a:pPr>
            <a:r>
              <a:rPr lang="fr-FR" sz="1800" noProof="0" dirty="0">
                <a:cs typeface="Times New Roman" panose="02020603050405020304" pitchFamily="18" charset="0"/>
              </a:rPr>
              <a:t>CRIO </a:t>
            </a:r>
            <a:r>
              <a:rPr lang="fr-FR" sz="1800" noProof="0" dirty="0" err="1">
                <a:cs typeface="Times New Roman" panose="02020603050405020304" pitchFamily="18" charset="0"/>
              </a:rPr>
              <a:t>Handbook</a:t>
            </a:r>
            <a:r>
              <a:rPr lang="fr-FR" sz="1800" noProof="0" dirty="0">
                <a:cs typeface="Times New Roman" panose="02020603050405020304" pitchFamily="18" charset="0"/>
              </a:rPr>
              <a:t>: </a:t>
            </a:r>
            <a:r>
              <a:rPr lang="fr-FR" sz="1800" noProof="0" dirty="0" err="1">
                <a:cs typeface="Times New Roman" panose="02020603050405020304" pitchFamily="18" charset="0"/>
              </a:rPr>
              <a:t>Appraisal</a:t>
            </a:r>
            <a:r>
              <a:rPr lang="fr-FR" sz="1800" noProof="0" dirty="0">
                <a:cs typeface="Times New Roman" panose="02020603050405020304" pitchFamily="18" charset="0"/>
              </a:rPr>
              <a:t> Phase, p29-36</a:t>
            </a:r>
            <a:endParaRPr lang="fr-FR" sz="1600" noProof="0" dirty="0"/>
          </a:p>
        </p:txBody>
      </p:sp>
      <p:sp>
        <p:nvSpPr>
          <p:cNvPr id="2" name="Rectangle 1">
            <a:extLst>
              <a:ext uri="{FF2B5EF4-FFF2-40B4-BE49-F238E27FC236}">
                <a16:creationId xmlns:a16="http://schemas.microsoft.com/office/drawing/2014/main" id="{3A0FC81D-E8EF-A3F2-5654-3B1E353A6159}"/>
              </a:ext>
            </a:extLst>
          </p:cNvPr>
          <p:cNvSpPr/>
          <p:nvPr/>
        </p:nvSpPr>
        <p:spPr>
          <a:xfrm>
            <a:off x="386682" y="4503420"/>
            <a:ext cx="2082782" cy="8915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6" name="Pentagon 26">
            <a:extLst>
              <a:ext uri="{FF2B5EF4-FFF2-40B4-BE49-F238E27FC236}">
                <a16:creationId xmlns:a16="http://schemas.microsoft.com/office/drawing/2014/main" id="{785B6EF0-1780-144A-8189-F999C34DB305}"/>
              </a:ext>
            </a:extLst>
          </p:cNvPr>
          <p:cNvSpPr/>
          <p:nvPr/>
        </p:nvSpPr>
        <p:spPr>
          <a:xfrm>
            <a:off x="4783716" y="4910355"/>
            <a:ext cx="6450685" cy="1124887"/>
          </a:xfrm>
          <a:prstGeom prst="homePlate">
            <a:avLst/>
          </a:prstGeom>
          <a:solidFill>
            <a:srgbClr val="C4D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Évaluer la vulnérabilité des actifs et des usagers selon différents scénarios climatiques</a:t>
            </a:r>
            <a:endParaRPr kumimoji="0" lang="fr-FR" b="1" i="0" u="none" strike="noStrike" kern="1200" cap="none" spc="0" normalizeH="0" baseline="0" noProof="0" dirty="0">
              <a:ln>
                <a:noFill/>
              </a:ln>
              <a:solidFill>
                <a:srgbClr val="0070C0"/>
              </a:solidFill>
              <a:effectLst/>
              <a:uLnTx/>
              <a:uFillTx/>
              <a:latin typeface="Roboto" panose="02020603050405020304"/>
            </a:endParaRPr>
          </a:p>
        </p:txBody>
      </p:sp>
      <p:sp>
        <p:nvSpPr>
          <p:cNvPr id="17" name="Pentagon 36">
            <a:extLst>
              <a:ext uri="{FF2B5EF4-FFF2-40B4-BE49-F238E27FC236}">
                <a16:creationId xmlns:a16="http://schemas.microsoft.com/office/drawing/2014/main" id="{B10B45A7-A668-5144-BE19-362E20A6B268}"/>
              </a:ext>
            </a:extLst>
          </p:cNvPr>
          <p:cNvSpPr/>
          <p:nvPr/>
        </p:nvSpPr>
        <p:spPr>
          <a:xfrm>
            <a:off x="4783716" y="3571776"/>
            <a:ext cx="6450686" cy="1124887"/>
          </a:xfrm>
          <a:prstGeom prst="homePlate">
            <a:avLst/>
          </a:prstGeom>
          <a:solidFill>
            <a:schemeClr val="tx1">
              <a:lumMod val="25000"/>
              <a:lumOff val="75000"/>
            </a:schemeClr>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Évaluer l’exposition des actifs et des usagers selon différents scénarios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sp>
        <p:nvSpPr>
          <p:cNvPr id="18" name="Pentagon 16">
            <a:extLst>
              <a:ext uri="{FF2B5EF4-FFF2-40B4-BE49-F238E27FC236}">
                <a16:creationId xmlns:a16="http://schemas.microsoft.com/office/drawing/2014/main" id="{A6CFA1F4-076D-C94E-85F0-B89DE26F2701}"/>
              </a:ext>
            </a:extLst>
          </p:cNvPr>
          <p:cNvSpPr/>
          <p:nvPr/>
        </p:nvSpPr>
        <p:spPr>
          <a:xfrm>
            <a:off x="4783716" y="2202375"/>
            <a:ext cx="6450685" cy="1124887"/>
          </a:xfrm>
          <a:prstGeom prst="homePlat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50000"/>
                  </a:schemeClr>
                </a:solidFill>
              </a:rPr>
              <a:t>Collecter les données nécessaires à l’évaluation des risques climatiques</a:t>
            </a:r>
            <a:endParaRPr kumimoji="0" lang="fr-FR" b="1" i="0" u="none" strike="noStrike" kern="1200" cap="none" spc="0" normalizeH="0" baseline="0" noProof="0" dirty="0">
              <a:ln>
                <a:noFill/>
              </a:ln>
              <a:solidFill>
                <a:schemeClr val="bg1">
                  <a:lumMod val="50000"/>
                </a:schemeClr>
              </a:solidFill>
              <a:effectLst/>
              <a:uLnTx/>
              <a:uFillTx/>
              <a:latin typeface="Roboto" panose="02020603050405020304"/>
            </a:endParaRPr>
          </a:p>
        </p:txBody>
      </p:sp>
      <p:pic>
        <p:nvPicPr>
          <p:cNvPr id="19" name="image9.png">
            <a:extLst>
              <a:ext uri="{FF2B5EF4-FFF2-40B4-BE49-F238E27FC236}">
                <a16:creationId xmlns:a16="http://schemas.microsoft.com/office/drawing/2014/main" id="{A139C8B1-7824-CE4F-8CD9-8D44462341CA}"/>
              </a:ext>
            </a:extLst>
          </p:cNvPr>
          <p:cNvPicPr/>
          <p:nvPr/>
        </p:nvPicPr>
        <p:blipFill>
          <a:blip r:embed="rId3"/>
          <a:srcRect l="24356" r="50000" b="40873"/>
          <a:stretch/>
        </p:blipFill>
        <p:spPr>
          <a:xfrm>
            <a:off x="375292" y="2233845"/>
            <a:ext cx="2082782" cy="3976613"/>
          </a:xfrm>
          <a:prstGeom prst="rect">
            <a:avLst/>
          </a:prstGeom>
          <a:ln/>
        </p:spPr>
      </p:pic>
      <p:pic>
        <p:nvPicPr>
          <p:cNvPr id="20" name="Picture 19" descr="A diagram of a project&#10;&#10;Description automatically generated">
            <a:extLst>
              <a:ext uri="{FF2B5EF4-FFF2-40B4-BE49-F238E27FC236}">
                <a16:creationId xmlns:a16="http://schemas.microsoft.com/office/drawing/2014/main" id="{C2B72CEE-C6A6-BB47-B74A-7598C2D96131}"/>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374310" y="2105588"/>
            <a:ext cx="2292648" cy="4104870"/>
          </a:xfrm>
          <a:prstGeom prst="rect">
            <a:avLst/>
          </a:prstGeom>
        </p:spPr>
      </p:pic>
      <p:sp>
        <p:nvSpPr>
          <p:cNvPr id="21" name="Rectangle 20">
            <a:extLst>
              <a:ext uri="{FF2B5EF4-FFF2-40B4-BE49-F238E27FC236}">
                <a16:creationId xmlns:a16="http://schemas.microsoft.com/office/drawing/2014/main" id="{E6A668E8-0FF0-3549-9316-7FA539E0C293}"/>
              </a:ext>
            </a:extLst>
          </p:cNvPr>
          <p:cNvSpPr/>
          <p:nvPr/>
        </p:nvSpPr>
        <p:spPr>
          <a:xfrm>
            <a:off x="433056" y="4484470"/>
            <a:ext cx="2082782" cy="8915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254627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Évaluation des risques climatiques: </a:t>
            </a:r>
            <a:r>
              <a:rPr lang="fr-FR" b="0" noProof="0" dirty="0"/>
              <a:t>Analyse de la vulnérabilité</a:t>
            </a:r>
          </a:p>
        </p:txBody>
      </p:sp>
      <p:graphicFrame>
        <p:nvGraphicFramePr>
          <p:cNvPr id="3" name="Table 2">
            <a:extLst>
              <a:ext uri="{FF2B5EF4-FFF2-40B4-BE49-F238E27FC236}">
                <a16:creationId xmlns:a16="http://schemas.microsoft.com/office/drawing/2014/main" id="{3AB16E06-DC29-349E-7B61-AE5C10F277E0}"/>
              </a:ext>
            </a:extLst>
          </p:cNvPr>
          <p:cNvGraphicFramePr>
            <a:graphicFrameLocks noGrp="1"/>
          </p:cNvGraphicFramePr>
          <p:nvPr>
            <p:extLst>
              <p:ext uri="{D42A27DB-BD31-4B8C-83A1-F6EECF244321}">
                <p14:modId xmlns:p14="http://schemas.microsoft.com/office/powerpoint/2010/main" val="1076863726"/>
              </p:ext>
            </p:extLst>
          </p:nvPr>
        </p:nvGraphicFramePr>
        <p:xfrm>
          <a:off x="1782525" y="1858576"/>
          <a:ext cx="9114075" cy="4450784"/>
        </p:xfrm>
        <a:graphic>
          <a:graphicData uri="http://schemas.openxmlformats.org/drawingml/2006/table">
            <a:tbl>
              <a:tblPr firstRow="1" firstCol="1" bandRow="1"/>
              <a:tblGrid>
                <a:gridCol w="1659164">
                  <a:extLst>
                    <a:ext uri="{9D8B030D-6E8A-4147-A177-3AD203B41FA5}">
                      <a16:colId xmlns:a16="http://schemas.microsoft.com/office/drawing/2014/main" val="1199794697"/>
                    </a:ext>
                  </a:extLst>
                </a:gridCol>
                <a:gridCol w="1865350">
                  <a:extLst>
                    <a:ext uri="{9D8B030D-6E8A-4147-A177-3AD203B41FA5}">
                      <a16:colId xmlns:a16="http://schemas.microsoft.com/office/drawing/2014/main" val="632582643"/>
                    </a:ext>
                  </a:extLst>
                </a:gridCol>
                <a:gridCol w="1794801">
                  <a:extLst>
                    <a:ext uri="{9D8B030D-6E8A-4147-A177-3AD203B41FA5}">
                      <a16:colId xmlns:a16="http://schemas.microsoft.com/office/drawing/2014/main" val="3173253802"/>
                    </a:ext>
                  </a:extLst>
                </a:gridCol>
                <a:gridCol w="1810198">
                  <a:extLst>
                    <a:ext uri="{9D8B030D-6E8A-4147-A177-3AD203B41FA5}">
                      <a16:colId xmlns:a16="http://schemas.microsoft.com/office/drawing/2014/main" val="3945171300"/>
                    </a:ext>
                  </a:extLst>
                </a:gridCol>
                <a:gridCol w="1984562">
                  <a:extLst>
                    <a:ext uri="{9D8B030D-6E8A-4147-A177-3AD203B41FA5}">
                      <a16:colId xmlns:a16="http://schemas.microsoft.com/office/drawing/2014/main" val="850275325"/>
                    </a:ext>
                  </a:extLst>
                </a:gridCol>
              </a:tblGrid>
              <a:tr h="490606">
                <a:tc>
                  <a:txBody>
                    <a:bodyPr/>
                    <a:lstStyle/>
                    <a:p>
                      <a:pPr algn="l" fontAlgn="t">
                        <a:spcAft>
                          <a:spcPts val="0"/>
                        </a:spcAft>
                      </a:pPr>
                      <a:r>
                        <a:rPr lang="fr-FR" sz="1800" b="1" i="0" u="none" strike="noStrike" noProof="0" dirty="0">
                          <a:solidFill>
                            <a:srgbClr val="FFFFFF"/>
                          </a:solidFill>
                          <a:effectLst/>
                          <a:latin typeface="Roboto" panose="02000000000000000000" pitchFamily="2" charset="0"/>
                          <a:ea typeface="Roboto" panose="02000000000000000000" pitchFamily="2" charset="0"/>
                          <a:cs typeface="Roboto" panose="02000000000000000000" pitchFamily="2" charset="0"/>
                        </a:rPr>
                        <a:t>Type d’Actif</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lnL w="12700" cap="flat" cmpd="sng" algn="ctr">
                      <a:solidFill>
                        <a:srgbClr val="00B0CE"/>
                      </a:solidFill>
                      <a:prstDash val="solid"/>
                      <a:round/>
                      <a:headEnd type="none" w="med" len="med"/>
                      <a:tailEnd type="none" w="med" len="med"/>
                    </a:lnL>
                    <a:lnR>
                      <a:noFill/>
                    </a:lnR>
                    <a:lnT w="12700" cap="flat" cmpd="sng" algn="ctr">
                      <a:solidFill>
                        <a:srgbClr val="00B0CE"/>
                      </a:solidFill>
                      <a:prstDash val="solid"/>
                      <a:round/>
                      <a:headEnd type="none" w="med" len="med"/>
                      <a:tailEnd type="none" w="med" len="med"/>
                    </a:lnT>
                    <a:lnB w="12700" cap="flat" cmpd="sng" algn="ctr">
                      <a:solidFill>
                        <a:srgbClr val="00B0CE"/>
                      </a:solidFill>
                      <a:prstDash val="solid"/>
                      <a:round/>
                      <a:headEnd type="none" w="med" len="med"/>
                      <a:tailEnd type="none" w="med" len="med"/>
                    </a:lnB>
                    <a:solidFill>
                      <a:srgbClr val="00B0CE"/>
                    </a:solidFill>
                  </a:tcPr>
                </a:tc>
                <a:tc>
                  <a:txBody>
                    <a:bodyPr/>
                    <a:lstStyle/>
                    <a:p>
                      <a:pPr algn="l" fontAlgn="t">
                        <a:spcAft>
                          <a:spcPts val="0"/>
                        </a:spcAft>
                      </a:pPr>
                      <a:r>
                        <a:rPr lang="fr-FR" sz="1800" b="1" i="0" u="none" strike="noStrike" noProof="0" dirty="0">
                          <a:solidFill>
                            <a:srgbClr val="FFFFFF"/>
                          </a:solidFill>
                          <a:effectLst/>
                          <a:latin typeface="Roboto" panose="02000000000000000000" pitchFamily="2" charset="0"/>
                          <a:ea typeface="Roboto" panose="02000000000000000000" pitchFamily="2" charset="0"/>
                          <a:cs typeface="Roboto" panose="02000000000000000000" pitchFamily="2" charset="0"/>
                        </a:rPr>
                        <a:t>Coûts par unité</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lnL>
                      <a:noFill/>
                    </a:lnL>
                    <a:lnR>
                      <a:noFill/>
                    </a:lnR>
                    <a:lnT w="12700" cap="flat" cmpd="sng" algn="ctr">
                      <a:solidFill>
                        <a:srgbClr val="00B0CE"/>
                      </a:solidFill>
                      <a:prstDash val="solid"/>
                      <a:round/>
                      <a:headEnd type="none" w="med" len="med"/>
                      <a:tailEnd type="none" w="med" len="med"/>
                    </a:lnT>
                    <a:lnB w="12700" cap="flat" cmpd="sng" algn="ctr">
                      <a:solidFill>
                        <a:srgbClr val="00B0CE"/>
                      </a:solidFill>
                      <a:prstDash val="solid"/>
                      <a:round/>
                      <a:headEnd type="none" w="med" len="med"/>
                      <a:tailEnd type="none" w="med" len="med"/>
                    </a:lnB>
                    <a:solidFill>
                      <a:srgbClr val="00B0CE"/>
                    </a:solidFill>
                  </a:tcPr>
                </a:tc>
                <a:tc>
                  <a:txBody>
                    <a:bodyPr/>
                    <a:lstStyle/>
                    <a:p>
                      <a:pPr algn="l" fontAlgn="t">
                        <a:spcAft>
                          <a:spcPts val="0"/>
                        </a:spcAft>
                      </a:pPr>
                      <a:r>
                        <a:rPr lang="fr-FR" sz="1800" b="1" i="0" u="none" strike="noStrike" noProof="0" dirty="0">
                          <a:solidFill>
                            <a:srgbClr val="FFFFFF"/>
                          </a:solidFill>
                          <a:effectLst/>
                          <a:latin typeface="Roboto" panose="02000000000000000000" pitchFamily="2" charset="0"/>
                          <a:ea typeface="Roboto" panose="02000000000000000000" pitchFamily="2" charset="0"/>
                          <a:cs typeface="Roboto" panose="02000000000000000000" pitchFamily="2" charset="0"/>
                        </a:rPr>
                        <a:t>Unité</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lnL>
                      <a:noFill/>
                    </a:lnL>
                    <a:lnR>
                      <a:noFill/>
                    </a:lnR>
                    <a:lnT w="12700" cap="flat" cmpd="sng" algn="ctr">
                      <a:solidFill>
                        <a:srgbClr val="00B0CE"/>
                      </a:solidFill>
                      <a:prstDash val="solid"/>
                      <a:round/>
                      <a:headEnd type="none" w="med" len="med"/>
                      <a:tailEnd type="none" w="med" len="med"/>
                    </a:lnT>
                    <a:lnB w="12700" cap="flat" cmpd="sng" algn="ctr">
                      <a:solidFill>
                        <a:srgbClr val="00B0CE"/>
                      </a:solidFill>
                      <a:prstDash val="solid"/>
                      <a:round/>
                      <a:headEnd type="none" w="med" len="med"/>
                      <a:tailEnd type="none" w="med" len="med"/>
                    </a:lnB>
                    <a:solidFill>
                      <a:srgbClr val="00B0CE"/>
                    </a:solidFill>
                  </a:tcPr>
                </a:tc>
                <a:tc>
                  <a:txBody>
                    <a:bodyPr/>
                    <a:lstStyle/>
                    <a:p>
                      <a:pPr algn="l" fontAlgn="t">
                        <a:spcAft>
                          <a:spcPts val="0"/>
                        </a:spcAft>
                      </a:pPr>
                      <a:r>
                        <a:rPr lang="fr-FR" sz="1800" b="1" i="0" u="none" strike="noStrike" noProof="0" dirty="0">
                          <a:solidFill>
                            <a:srgbClr val="FFFFFF"/>
                          </a:solidFill>
                          <a:effectLst/>
                          <a:latin typeface="Roboto" panose="02000000000000000000" pitchFamily="2" charset="0"/>
                          <a:ea typeface="Roboto" panose="02000000000000000000" pitchFamily="2" charset="0"/>
                          <a:cs typeface="Roboto" panose="02000000000000000000" pitchFamily="2" charset="0"/>
                        </a:rPr>
                        <a:t>Quantité totale</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lnL>
                      <a:noFill/>
                    </a:lnL>
                    <a:lnR>
                      <a:noFill/>
                    </a:lnR>
                    <a:lnT w="12700" cap="flat" cmpd="sng" algn="ctr">
                      <a:solidFill>
                        <a:srgbClr val="00B0CE"/>
                      </a:solidFill>
                      <a:prstDash val="solid"/>
                      <a:round/>
                      <a:headEnd type="none" w="med" len="med"/>
                      <a:tailEnd type="none" w="med" len="med"/>
                    </a:lnT>
                    <a:lnB w="12700" cap="flat" cmpd="sng" algn="ctr">
                      <a:solidFill>
                        <a:srgbClr val="00B0CE"/>
                      </a:solidFill>
                      <a:prstDash val="solid"/>
                      <a:round/>
                      <a:headEnd type="none" w="med" len="med"/>
                      <a:tailEnd type="none" w="med" len="med"/>
                    </a:lnB>
                    <a:solidFill>
                      <a:srgbClr val="00B0CE"/>
                    </a:solidFill>
                  </a:tcPr>
                </a:tc>
                <a:tc>
                  <a:txBody>
                    <a:bodyPr/>
                    <a:lstStyle/>
                    <a:p>
                      <a:r>
                        <a:rPr lang="fr-FR" sz="1800" b="1" i="0" u="none" strike="noStrike" kern="1200" noProof="0" dirty="0">
                          <a:solidFill>
                            <a:schemeClr val="bg1"/>
                          </a:solidFill>
                          <a:effectLst/>
                          <a:latin typeface="+mn-lt"/>
                          <a:ea typeface="+mn-ea"/>
                          <a:cs typeface="+mn-cs"/>
                        </a:rPr>
                        <a:t>Valeur Totale </a:t>
                      </a:r>
                      <a:r>
                        <a:rPr lang="fr-FR" sz="1800" b="1" i="0" u="none" strike="noStrike" noProof="0" dirty="0">
                          <a:solidFill>
                            <a:srgbClr val="FFFFFF"/>
                          </a:solidFill>
                          <a:effectLst/>
                          <a:latin typeface="Roboto" panose="02000000000000000000" pitchFamily="2" charset="0"/>
                          <a:ea typeface="Roboto" panose="02000000000000000000" pitchFamily="2" charset="0"/>
                          <a:cs typeface="Roboto" panose="02000000000000000000" pitchFamily="2" charset="0"/>
                        </a:rPr>
                        <a:t>[USD million]</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lnL>
                      <a:noFill/>
                    </a:lnL>
                    <a:lnR w="12700" cap="flat" cmpd="sng" algn="ctr">
                      <a:solidFill>
                        <a:srgbClr val="00B0CE"/>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00B0CE"/>
                      </a:solidFill>
                      <a:prstDash val="solid"/>
                      <a:round/>
                      <a:headEnd type="none" w="med" len="med"/>
                      <a:tailEnd type="none" w="med" len="med"/>
                    </a:lnB>
                    <a:solidFill>
                      <a:srgbClr val="00B0CE"/>
                    </a:solidFill>
                  </a:tcPr>
                </a:tc>
                <a:extLst>
                  <a:ext uri="{0D108BD9-81ED-4DB2-BD59-A6C34878D82A}">
                    <a16:rowId xmlns:a16="http://schemas.microsoft.com/office/drawing/2014/main" val="696454538"/>
                  </a:ext>
                </a:extLst>
              </a:tr>
              <a:tr h="277532">
                <a:tc>
                  <a:txBody>
                    <a:bodyPr/>
                    <a:lstStyle/>
                    <a:p>
                      <a:pPr algn="l" fontAlgn="t">
                        <a:spcAft>
                          <a:spcPts val="0"/>
                        </a:spcAft>
                      </a:pPr>
                      <a:r>
                        <a:rPr lang="fr-FR" sz="1800" b="1"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Fondation</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 102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USD/m</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8.4 · 10</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6</a:t>
                      </a: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 m</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857</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00B0CE"/>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extLst>
                  <a:ext uri="{0D108BD9-81ED-4DB2-BD59-A6C34878D82A}">
                    <a16:rowId xmlns:a16="http://schemas.microsoft.com/office/drawing/2014/main" val="1521802506"/>
                  </a:ext>
                </a:extLst>
              </a:tr>
              <a:tr h="277532">
                <a:tc>
                  <a:txBody>
                    <a:bodyPr/>
                    <a:lstStyle/>
                    <a:p>
                      <a:pPr algn="l" fontAlgn="t">
                        <a:spcAft>
                          <a:spcPts val="0"/>
                        </a:spcAft>
                      </a:pPr>
                      <a:r>
                        <a:rPr lang="fr-FR" sz="1800" b="1" i="0" u="none" strike="noStrike" noProof="0" dirty="0">
                          <a:effectLst/>
                          <a:latin typeface="Roboto" panose="02000000000000000000" pitchFamily="2" charset="0"/>
                          <a:ea typeface="Roboto" panose="02000000000000000000" pitchFamily="2" charset="0"/>
                          <a:cs typeface="Roboto" panose="02000000000000000000" pitchFamily="2" charset="0"/>
                        </a:rPr>
                        <a:t>Épaule</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 68</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USD/m</a:t>
                      </a:r>
                      <a:r>
                        <a:rPr lang="fr-FR" sz="1800" b="0" i="0" u="none" strike="noStrike" baseline="30000" noProof="0" dirty="0">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2.8 · 10</a:t>
                      </a:r>
                      <a:r>
                        <a:rPr lang="fr-FR" sz="1800" b="0" i="0" u="none" strike="noStrike" baseline="30000" noProof="0" dirty="0">
                          <a:effectLst/>
                          <a:latin typeface="Roboto" panose="02000000000000000000" pitchFamily="2" charset="0"/>
                          <a:ea typeface="Roboto" panose="02000000000000000000" pitchFamily="2" charset="0"/>
                          <a:cs typeface="Roboto" panose="02000000000000000000" pitchFamily="2" charset="0"/>
                        </a:rPr>
                        <a:t>6</a:t>
                      </a: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 m</a:t>
                      </a:r>
                      <a:r>
                        <a:rPr lang="fr-FR" sz="1800" b="0" i="0" u="none" strike="noStrike" baseline="30000" noProof="0" dirty="0">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190</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856693742"/>
                  </a:ext>
                </a:extLst>
              </a:tr>
              <a:tr h="277532">
                <a:tc>
                  <a:txBody>
                    <a:bodyPr/>
                    <a:lstStyle/>
                    <a:p>
                      <a:pPr algn="l" fontAlgn="t">
                        <a:spcAft>
                          <a:spcPts val="0"/>
                        </a:spcAft>
                      </a:pPr>
                      <a:r>
                        <a:rPr lang="fr-FR" sz="1800" b="1"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Chaussée</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 68</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USD/m</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4.9 · 10</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6</a:t>
                      </a: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 m</a:t>
                      </a:r>
                      <a:r>
                        <a:rPr lang="fr-FR" sz="1800" b="0" i="0" u="none" strike="noStrike" baseline="30000"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2</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333</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extLst>
                  <a:ext uri="{0D108BD9-81ED-4DB2-BD59-A6C34878D82A}">
                    <a16:rowId xmlns:a16="http://schemas.microsoft.com/office/drawing/2014/main" val="1021246254"/>
                  </a:ext>
                </a:extLst>
              </a:tr>
              <a:tr h="277532">
                <a:tc>
                  <a:txBody>
                    <a:bodyPr/>
                    <a:lstStyle/>
                    <a:p>
                      <a:pPr algn="l" fontAlgn="t">
                        <a:spcAft>
                          <a:spcPts val="0"/>
                        </a:spcAft>
                      </a:pPr>
                      <a:r>
                        <a:rPr lang="fr-FR" sz="1800" b="1" i="0" u="none" strike="noStrike" noProof="0" dirty="0">
                          <a:effectLst/>
                          <a:latin typeface="Roboto" panose="02000000000000000000" pitchFamily="2" charset="0"/>
                          <a:ea typeface="Roboto" panose="02000000000000000000" pitchFamily="2" charset="0"/>
                          <a:cs typeface="Roboto" panose="02000000000000000000" pitchFamily="2" charset="0"/>
                        </a:rPr>
                        <a:t>Petit ponceau</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 32,500</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USD/ponceau</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809 ponceaux</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20*</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688807251"/>
                  </a:ext>
                </a:extLst>
              </a:tr>
              <a:tr h="277532">
                <a:tc>
                  <a:txBody>
                    <a:bodyPr/>
                    <a:lstStyle/>
                    <a:p>
                      <a:pPr algn="l" fontAlgn="t">
                        <a:spcAft>
                          <a:spcPts val="0"/>
                        </a:spcAft>
                      </a:pPr>
                      <a:r>
                        <a:rPr lang="fr-FR" sz="1800" b="1"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Ponceau moyen</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 55,000</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a:t>
                      </a: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ponceau</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26 </a:t>
                      </a: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ponceaux</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1*</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extLst>
                  <a:ext uri="{0D108BD9-81ED-4DB2-BD59-A6C34878D82A}">
                    <a16:rowId xmlns:a16="http://schemas.microsoft.com/office/drawing/2014/main" val="3313313419"/>
                  </a:ext>
                </a:extLst>
              </a:tr>
              <a:tr h="277532">
                <a:tc>
                  <a:txBody>
                    <a:bodyPr/>
                    <a:lstStyle/>
                    <a:p>
                      <a:pPr algn="l" fontAlgn="t">
                        <a:spcAft>
                          <a:spcPts val="0"/>
                        </a:spcAft>
                      </a:pPr>
                      <a:r>
                        <a:rPr lang="fr-FR" sz="1800" b="1" i="0" u="none" strike="noStrike" noProof="0" dirty="0">
                          <a:effectLst/>
                          <a:latin typeface="Roboto" panose="02000000000000000000" pitchFamily="2" charset="0"/>
                          <a:ea typeface="Roboto" panose="02000000000000000000" pitchFamily="2" charset="0"/>
                          <a:cs typeface="Roboto" panose="02000000000000000000" pitchFamily="2" charset="0"/>
                        </a:rPr>
                        <a:t>Grand ponceau</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 72,500</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USD/ponceau</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123 ponceaux</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6*</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400373486"/>
                  </a:ext>
                </a:extLst>
              </a:tr>
              <a:tr h="277532">
                <a:tc>
                  <a:txBody>
                    <a:bodyPr/>
                    <a:lstStyle/>
                    <a:p>
                      <a:pPr algn="l" fontAlgn="t">
                        <a:spcAft>
                          <a:spcPts val="0"/>
                        </a:spcAft>
                      </a:pPr>
                      <a:r>
                        <a:rPr lang="fr-FR" sz="1800" b="1"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Petit pont</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 50,000</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USD/pont</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6 ponts</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0</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extLst>
                  <a:ext uri="{0D108BD9-81ED-4DB2-BD59-A6C34878D82A}">
                    <a16:rowId xmlns:a16="http://schemas.microsoft.com/office/drawing/2014/main" val="4291667395"/>
                  </a:ext>
                </a:extLst>
              </a:tr>
              <a:tr h="277532">
                <a:tc>
                  <a:txBody>
                    <a:bodyPr/>
                    <a:lstStyle/>
                    <a:p>
                      <a:pPr algn="l" fontAlgn="t">
                        <a:spcAft>
                          <a:spcPts val="0"/>
                        </a:spcAft>
                      </a:pPr>
                      <a:r>
                        <a:rPr lang="fr-FR" sz="1800" b="1" i="0" u="none" strike="noStrike" noProof="0" dirty="0">
                          <a:effectLst/>
                          <a:latin typeface="Roboto" panose="02000000000000000000" pitchFamily="2" charset="0"/>
                          <a:ea typeface="Roboto" panose="02000000000000000000" pitchFamily="2" charset="0"/>
                          <a:cs typeface="Roboto" panose="02000000000000000000" pitchFamily="2" charset="0"/>
                        </a:rPr>
                        <a:t>Pont moyen</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 1,000,000</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USD/pont</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2 ponts</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2</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830100750"/>
                  </a:ext>
                </a:extLst>
              </a:tr>
              <a:tr h="277532">
                <a:tc>
                  <a:txBody>
                    <a:bodyPr/>
                    <a:lstStyle/>
                    <a:p>
                      <a:pPr algn="l" fontAlgn="t">
                        <a:spcAft>
                          <a:spcPts val="0"/>
                        </a:spcAft>
                      </a:pPr>
                      <a:r>
                        <a:rPr lang="fr-FR" sz="1800" b="1"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Grand pont</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 10,000,000</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USD/pont</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0 ponts</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a:txBody>
                    <a:bodyPr/>
                    <a:lstStyle/>
                    <a:p>
                      <a:pPr algn="l" fontAlgn="t">
                        <a:spcAft>
                          <a:spcPts val="0"/>
                        </a:spcAft>
                      </a:pPr>
                      <a:r>
                        <a:rPr lang="fr-FR" sz="1800" b="0" i="0" u="none" strike="noStrike" noProof="0" dirty="0">
                          <a:solidFill>
                            <a:srgbClr val="000000"/>
                          </a:solidFill>
                          <a:effectLst/>
                          <a:latin typeface="Roboto" panose="02000000000000000000" pitchFamily="2" charset="0"/>
                          <a:ea typeface="Roboto" panose="02000000000000000000" pitchFamily="2" charset="0"/>
                          <a:cs typeface="Roboto" panose="02000000000000000000" pitchFamily="2" charset="0"/>
                        </a:rPr>
                        <a:t>0</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2F2F2"/>
                    </a:solidFill>
                  </a:tcPr>
                </a:tc>
                <a:extLst>
                  <a:ext uri="{0D108BD9-81ED-4DB2-BD59-A6C34878D82A}">
                    <a16:rowId xmlns:a16="http://schemas.microsoft.com/office/drawing/2014/main" val="1776324646"/>
                  </a:ext>
                </a:extLst>
              </a:tr>
              <a:tr h="398985">
                <a:tc gridSpan="4">
                  <a:txBody>
                    <a:bodyPr/>
                    <a:lstStyle/>
                    <a:p>
                      <a:pPr algn="r" fontAlgn="t">
                        <a:spcAft>
                          <a:spcPts val="0"/>
                        </a:spcAft>
                      </a:pPr>
                      <a:r>
                        <a:rPr lang="fr-FR" sz="1800" b="1" i="0" u="none" strike="noStrike" noProof="0" dirty="0">
                          <a:effectLst/>
                          <a:latin typeface="Roboto" panose="02000000000000000000" pitchFamily="2" charset="0"/>
                          <a:ea typeface="Roboto" panose="02000000000000000000" pitchFamily="2" charset="0"/>
                          <a:cs typeface="Roboto" panose="02000000000000000000" pitchFamily="2" charset="0"/>
                        </a:rPr>
                        <a:t>Total</a:t>
                      </a:r>
                      <a:endPar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endParaRPr>
                    </a:p>
                  </a:txBody>
                  <a:tcPr marL="164564" marR="164564" marT="82282" marB="82282"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spcAft>
                          <a:spcPts val="0"/>
                        </a:spcAft>
                      </a:pPr>
                      <a:r>
                        <a:rPr lang="fr-FR" sz="1800" b="0" i="0" u="none" strike="noStrike" noProof="0" dirty="0">
                          <a:effectLst/>
                          <a:latin typeface="Roboto" panose="02000000000000000000" pitchFamily="2" charset="0"/>
                          <a:ea typeface="Roboto" panose="02000000000000000000" pitchFamily="2" charset="0"/>
                          <a:cs typeface="Roboto" panose="02000000000000000000" pitchFamily="2" charset="0"/>
                        </a:rPr>
                        <a:t>1,409</a:t>
                      </a:r>
                    </a:p>
                  </a:txBody>
                  <a:tcPr marL="123423" marR="123423" marT="17142" marB="0" anchor="ctr">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09899434"/>
                  </a:ext>
                </a:extLst>
              </a:tr>
            </a:tbl>
          </a:graphicData>
        </a:graphic>
      </p:graphicFrame>
      <p:sp>
        <p:nvSpPr>
          <p:cNvPr id="8" name="TextBox 7">
            <a:extLst>
              <a:ext uri="{FF2B5EF4-FFF2-40B4-BE49-F238E27FC236}">
                <a16:creationId xmlns:a16="http://schemas.microsoft.com/office/drawing/2014/main" id="{11C41DB1-7011-01A3-DBB9-6BF982EF8E0B}"/>
              </a:ext>
            </a:extLst>
          </p:cNvPr>
          <p:cNvSpPr txBox="1"/>
          <p:nvPr/>
        </p:nvSpPr>
        <p:spPr>
          <a:xfrm>
            <a:off x="596900" y="665706"/>
            <a:ext cx="11222830" cy="1077218"/>
          </a:xfrm>
          <a:prstGeom prst="rect">
            <a:avLst/>
          </a:prstGeom>
          <a:noFill/>
        </p:spPr>
        <p:txBody>
          <a:bodyPr wrap="square">
            <a:spAutoFit/>
          </a:bodyPr>
          <a:lstStyle/>
          <a:p>
            <a:pPr marL="342900" lvl="0" indent="-342900">
              <a:spcAft>
                <a:spcPts val="1200"/>
              </a:spcAft>
              <a:buClr>
                <a:schemeClr val="tx1"/>
              </a:buClr>
              <a:buFont typeface="Wingdings" panose="05000000000000000000" pitchFamily="2" charset="2"/>
              <a:buChar char="ü"/>
            </a:pPr>
            <a:r>
              <a:rPr lang="fr-FR" noProof="0" dirty="0"/>
              <a:t>Les fonctions de vulnérabilité sont définies en fonction de</a:t>
            </a:r>
            <a:r>
              <a:rPr lang="fr-FR" b="1" noProof="0" dirty="0"/>
              <a:t> la valeur maximale des dégâts </a:t>
            </a:r>
            <a:r>
              <a:rPr lang="fr-FR" noProof="0" dirty="0"/>
              <a:t>et </a:t>
            </a:r>
            <a:r>
              <a:rPr lang="fr-FR" b="1" noProof="0" dirty="0"/>
              <a:t>du pourcentage de dégâts attendus</a:t>
            </a:r>
            <a:r>
              <a:rPr lang="fr-FR" noProof="0" dirty="0"/>
              <a:t> lors de la survenue d’un aléa donné.</a:t>
            </a:r>
          </a:p>
          <a:p>
            <a:pPr marL="342900" lvl="0" indent="-342900">
              <a:spcAft>
                <a:spcPts val="1200"/>
              </a:spcAft>
              <a:buClr>
                <a:schemeClr val="tx1"/>
              </a:buClr>
              <a:buFont typeface="Wingdings" panose="05000000000000000000" pitchFamily="2" charset="2"/>
              <a:buChar char="ü"/>
            </a:pPr>
            <a:r>
              <a:rPr lang="fr-FR" noProof="0" dirty="0"/>
              <a:t>Ces fonctions sont définies pour toutes les combinaisons aléa/type d’actif.</a:t>
            </a:r>
            <a:endParaRPr lang="fr-FR" sz="1800" noProof="0"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558927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A03EF-86DC-80D7-2B80-F1538E140E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D8F8B6-DDC9-2A82-A7C3-CE5F2317AA8E}"/>
              </a:ext>
            </a:extLst>
          </p:cNvPr>
          <p:cNvSpPr>
            <a:spLocks noGrp="1"/>
          </p:cNvSpPr>
          <p:nvPr>
            <p:ph type="title"/>
          </p:nvPr>
        </p:nvSpPr>
        <p:spPr/>
        <p:txBody>
          <a:bodyPr/>
          <a:lstStyle/>
          <a:p>
            <a:r>
              <a:rPr lang="fr-FR" noProof="0" dirty="0"/>
              <a:t>Évaluation des risques climatiques: </a:t>
            </a:r>
            <a:r>
              <a:rPr lang="fr-FR" b="0" noProof="0" dirty="0"/>
              <a:t>Analyse de la vulnérabilité</a:t>
            </a:r>
          </a:p>
        </p:txBody>
      </p:sp>
      <p:pic>
        <p:nvPicPr>
          <p:cNvPr id="4" name="Picture 3">
            <a:extLst>
              <a:ext uri="{FF2B5EF4-FFF2-40B4-BE49-F238E27FC236}">
                <a16:creationId xmlns:a16="http://schemas.microsoft.com/office/drawing/2014/main" id="{45805C40-A717-FFC4-CC0E-8DC6447087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1464" y="797742"/>
            <a:ext cx="6604661" cy="3921609"/>
          </a:xfrm>
          <a:prstGeom prst="rect">
            <a:avLst/>
          </a:prstGeom>
          <a:noFill/>
        </p:spPr>
      </p:pic>
      <p:pic>
        <p:nvPicPr>
          <p:cNvPr id="6" name="Picture 5" descr="A graph showing the difference between rainfall and small culvert&#10;&#10;Description automatically generated">
            <a:extLst>
              <a:ext uri="{FF2B5EF4-FFF2-40B4-BE49-F238E27FC236}">
                <a16:creationId xmlns:a16="http://schemas.microsoft.com/office/drawing/2014/main" id="{B71F215F-5645-1482-9B50-91ACDD9D9B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9239" y="2820758"/>
            <a:ext cx="6395111" cy="3797186"/>
          </a:xfrm>
          <a:prstGeom prst="rect">
            <a:avLst/>
          </a:prstGeom>
        </p:spPr>
      </p:pic>
      <p:sp>
        <p:nvSpPr>
          <p:cNvPr id="3" name="Rectangle 2">
            <a:extLst>
              <a:ext uri="{FF2B5EF4-FFF2-40B4-BE49-F238E27FC236}">
                <a16:creationId xmlns:a16="http://schemas.microsoft.com/office/drawing/2014/main" id="{E0FB1739-6CD2-4146-ACA9-13209AECCEBE}"/>
              </a:ext>
            </a:extLst>
          </p:cNvPr>
          <p:cNvSpPr/>
          <p:nvPr/>
        </p:nvSpPr>
        <p:spPr>
          <a:xfrm>
            <a:off x="1074821" y="922165"/>
            <a:ext cx="5839326" cy="3772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solidFill>
                  <a:schemeClr val="tx1"/>
                </a:solidFill>
              </a:rPr>
              <a:t>Fonction de dommage liée aux températures extrêmes</a:t>
            </a:r>
          </a:p>
        </p:txBody>
      </p:sp>
      <p:sp>
        <p:nvSpPr>
          <p:cNvPr id="7" name="Rectangle 6">
            <a:extLst>
              <a:ext uri="{FF2B5EF4-FFF2-40B4-BE49-F238E27FC236}">
                <a16:creationId xmlns:a16="http://schemas.microsoft.com/office/drawing/2014/main" id="{568A5C27-6E01-E242-969B-4F0BD613CC81}"/>
              </a:ext>
            </a:extLst>
          </p:cNvPr>
          <p:cNvSpPr/>
          <p:nvPr/>
        </p:nvSpPr>
        <p:spPr>
          <a:xfrm>
            <a:off x="6094671" y="2945181"/>
            <a:ext cx="5605865" cy="3772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solidFill>
                  <a:schemeClr val="tx1"/>
                </a:solidFill>
              </a:rPr>
              <a:t>Fonction de dommage liée aux précipitations locales</a:t>
            </a:r>
          </a:p>
        </p:txBody>
      </p:sp>
      <p:sp>
        <p:nvSpPr>
          <p:cNvPr id="8" name="Rectangle 7">
            <a:extLst>
              <a:ext uri="{FF2B5EF4-FFF2-40B4-BE49-F238E27FC236}">
                <a16:creationId xmlns:a16="http://schemas.microsoft.com/office/drawing/2014/main" id="{522B33EE-AE65-5E4C-A6E2-8C11FC8C7C06}"/>
              </a:ext>
            </a:extLst>
          </p:cNvPr>
          <p:cNvSpPr/>
          <p:nvPr/>
        </p:nvSpPr>
        <p:spPr>
          <a:xfrm rot="16200000">
            <a:off x="-184782" y="2597817"/>
            <a:ext cx="1937765" cy="3214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Fraction de dommage</a:t>
            </a:r>
          </a:p>
        </p:txBody>
      </p:sp>
      <p:sp>
        <p:nvSpPr>
          <p:cNvPr id="9" name="Rectangle 8">
            <a:extLst>
              <a:ext uri="{FF2B5EF4-FFF2-40B4-BE49-F238E27FC236}">
                <a16:creationId xmlns:a16="http://schemas.microsoft.com/office/drawing/2014/main" id="{821135D1-C3B3-D84B-8434-6724335634E7}"/>
              </a:ext>
            </a:extLst>
          </p:cNvPr>
          <p:cNvSpPr/>
          <p:nvPr/>
        </p:nvSpPr>
        <p:spPr>
          <a:xfrm rot="16200000">
            <a:off x="4931014" y="4237155"/>
            <a:ext cx="1937765" cy="3214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Fraction de dommage</a:t>
            </a:r>
          </a:p>
        </p:txBody>
      </p:sp>
      <p:sp>
        <p:nvSpPr>
          <p:cNvPr id="10" name="Rectangle 9">
            <a:extLst>
              <a:ext uri="{FF2B5EF4-FFF2-40B4-BE49-F238E27FC236}">
                <a16:creationId xmlns:a16="http://schemas.microsoft.com/office/drawing/2014/main" id="{4CCCC996-347D-0E44-9A98-19C379EA08EA}"/>
              </a:ext>
            </a:extLst>
          </p:cNvPr>
          <p:cNvSpPr/>
          <p:nvPr/>
        </p:nvSpPr>
        <p:spPr>
          <a:xfrm>
            <a:off x="2881738" y="4259451"/>
            <a:ext cx="872116" cy="377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Chaussée</a:t>
            </a:r>
          </a:p>
        </p:txBody>
      </p:sp>
      <p:sp>
        <p:nvSpPr>
          <p:cNvPr id="11" name="Rectangle 10">
            <a:extLst>
              <a:ext uri="{FF2B5EF4-FFF2-40B4-BE49-F238E27FC236}">
                <a16:creationId xmlns:a16="http://schemas.microsoft.com/office/drawing/2014/main" id="{E0F173DF-339C-3D48-AD19-CFBF50A27D12}"/>
              </a:ext>
            </a:extLst>
          </p:cNvPr>
          <p:cNvSpPr/>
          <p:nvPr/>
        </p:nvSpPr>
        <p:spPr>
          <a:xfrm>
            <a:off x="4121750" y="4284546"/>
            <a:ext cx="1163836" cy="3270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Accotement</a:t>
            </a:r>
          </a:p>
        </p:txBody>
      </p:sp>
      <p:sp>
        <p:nvSpPr>
          <p:cNvPr id="12" name="Rectangle 11">
            <a:extLst>
              <a:ext uri="{FF2B5EF4-FFF2-40B4-BE49-F238E27FC236}">
                <a16:creationId xmlns:a16="http://schemas.microsoft.com/office/drawing/2014/main" id="{5E1A7FB1-1949-DC4B-B634-00FCE0AECA3F}"/>
              </a:ext>
            </a:extLst>
          </p:cNvPr>
          <p:cNvSpPr/>
          <p:nvPr/>
        </p:nvSpPr>
        <p:spPr>
          <a:xfrm>
            <a:off x="3211876" y="3824646"/>
            <a:ext cx="2073710" cy="3772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Taux d’orniérage [mm/an]</a:t>
            </a:r>
          </a:p>
        </p:txBody>
      </p:sp>
      <p:sp>
        <p:nvSpPr>
          <p:cNvPr id="13" name="Rectangle 12">
            <a:extLst>
              <a:ext uri="{FF2B5EF4-FFF2-40B4-BE49-F238E27FC236}">
                <a16:creationId xmlns:a16="http://schemas.microsoft.com/office/drawing/2014/main" id="{9A213666-7B68-DE4D-A945-D4E9A882CA82}"/>
              </a:ext>
            </a:extLst>
          </p:cNvPr>
          <p:cNvSpPr/>
          <p:nvPr/>
        </p:nvSpPr>
        <p:spPr>
          <a:xfrm>
            <a:off x="8298669" y="5242745"/>
            <a:ext cx="2073710" cy="3772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Précipitations [mm/jour]</a:t>
            </a:r>
          </a:p>
        </p:txBody>
      </p:sp>
      <p:sp>
        <p:nvSpPr>
          <p:cNvPr id="14" name="Rectangle 13">
            <a:extLst>
              <a:ext uri="{FF2B5EF4-FFF2-40B4-BE49-F238E27FC236}">
                <a16:creationId xmlns:a16="http://schemas.microsoft.com/office/drawing/2014/main" id="{1B4F043C-BC9B-0347-8F6D-24F1F51AAF94}"/>
              </a:ext>
            </a:extLst>
          </p:cNvPr>
          <p:cNvSpPr/>
          <p:nvPr/>
        </p:nvSpPr>
        <p:spPr>
          <a:xfrm>
            <a:off x="7003105" y="5716241"/>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Petit ponceau (</a:t>
            </a:r>
            <a:r>
              <a:rPr lang="fr-FR" sz="1000" noProof="0" dirty="0" err="1">
                <a:solidFill>
                  <a:schemeClr val="tx1"/>
                </a:solidFill>
              </a:rPr>
              <a:t>Serenje</a:t>
            </a:r>
            <a:r>
              <a:rPr lang="fr-FR" sz="1000" noProof="0" dirty="0">
                <a:solidFill>
                  <a:schemeClr val="tx1"/>
                </a:solidFill>
              </a:rPr>
              <a:t>)</a:t>
            </a:r>
          </a:p>
        </p:txBody>
      </p:sp>
      <p:sp>
        <p:nvSpPr>
          <p:cNvPr id="15" name="Rectangle 14">
            <a:extLst>
              <a:ext uri="{FF2B5EF4-FFF2-40B4-BE49-F238E27FC236}">
                <a16:creationId xmlns:a16="http://schemas.microsoft.com/office/drawing/2014/main" id="{B2C8F1AA-0821-4D40-9DDE-1C7FF79B1638}"/>
              </a:ext>
            </a:extLst>
          </p:cNvPr>
          <p:cNvSpPr/>
          <p:nvPr/>
        </p:nvSpPr>
        <p:spPr>
          <a:xfrm>
            <a:off x="7089745" y="5980935"/>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Grand ponceau (</a:t>
            </a:r>
            <a:r>
              <a:rPr lang="fr-FR" sz="1000" noProof="0" dirty="0" err="1">
                <a:solidFill>
                  <a:schemeClr val="tx1"/>
                </a:solidFill>
              </a:rPr>
              <a:t>Serenje</a:t>
            </a:r>
            <a:r>
              <a:rPr lang="fr-FR" sz="1000" noProof="0" dirty="0">
                <a:solidFill>
                  <a:schemeClr val="tx1"/>
                </a:solidFill>
              </a:rPr>
              <a:t>)</a:t>
            </a:r>
          </a:p>
        </p:txBody>
      </p:sp>
      <p:sp>
        <p:nvSpPr>
          <p:cNvPr id="16" name="Rectangle 15">
            <a:extLst>
              <a:ext uri="{FF2B5EF4-FFF2-40B4-BE49-F238E27FC236}">
                <a16:creationId xmlns:a16="http://schemas.microsoft.com/office/drawing/2014/main" id="{445D3399-FADB-1145-9F26-6199C15DD363}"/>
              </a:ext>
            </a:extLst>
          </p:cNvPr>
          <p:cNvSpPr/>
          <p:nvPr/>
        </p:nvSpPr>
        <p:spPr>
          <a:xfrm>
            <a:off x="7132971" y="6296524"/>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 Ponceau Moyen (</a:t>
            </a:r>
            <a:r>
              <a:rPr lang="fr-FR" sz="1000" noProof="0" dirty="0" err="1">
                <a:solidFill>
                  <a:schemeClr val="tx1"/>
                </a:solidFill>
              </a:rPr>
              <a:t>Serenje</a:t>
            </a:r>
            <a:r>
              <a:rPr lang="fr-FR" sz="1000" noProof="0" dirty="0">
                <a:solidFill>
                  <a:schemeClr val="tx1"/>
                </a:solidFill>
              </a:rPr>
              <a:t>)</a:t>
            </a:r>
          </a:p>
        </p:txBody>
      </p:sp>
      <p:sp>
        <p:nvSpPr>
          <p:cNvPr id="17" name="Rectangle 16">
            <a:extLst>
              <a:ext uri="{FF2B5EF4-FFF2-40B4-BE49-F238E27FC236}">
                <a16:creationId xmlns:a16="http://schemas.microsoft.com/office/drawing/2014/main" id="{BFE42709-FF39-414C-8EA5-3F3B91712D72}"/>
              </a:ext>
            </a:extLst>
          </p:cNvPr>
          <p:cNvSpPr/>
          <p:nvPr/>
        </p:nvSpPr>
        <p:spPr>
          <a:xfrm>
            <a:off x="9319482" y="5683059"/>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 Ponceau Moyen (</a:t>
            </a:r>
            <a:r>
              <a:rPr lang="fr-FR" sz="1000" noProof="0" dirty="0" err="1">
                <a:solidFill>
                  <a:schemeClr val="tx1"/>
                </a:solidFill>
              </a:rPr>
              <a:t>Mpika</a:t>
            </a:r>
            <a:r>
              <a:rPr lang="fr-FR" sz="1000" noProof="0" dirty="0">
                <a:solidFill>
                  <a:schemeClr val="tx1"/>
                </a:solidFill>
              </a:rPr>
              <a:t>)</a:t>
            </a:r>
          </a:p>
        </p:txBody>
      </p:sp>
      <p:sp>
        <p:nvSpPr>
          <p:cNvPr id="18" name="Rectangle 17">
            <a:extLst>
              <a:ext uri="{FF2B5EF4-FFF2-40B4-BE49-F238E27FC236}">
                <a16:creationId xmlns:a16="http://schemas.microsoft.com/office/drawing/2014/main" id="{B851193F-315C-0A40-BF8B-68FBD9DD923A}"/>
              </a:ext>
            </a:extLst>
          </p:cNvPr>
          <p:cNvSpPr/>
          <p:nvPr/>
        </p:nvSpPr>
        <p:spPr>
          <a:xfrm>
            <a:off x="9319482" y="5980935"/>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Petit ponceau (</a:t>
            </a:r>
            <a:r>
              <a:rPr lang="fr-FR" sz="1000" noProof="0" dirty="0" err="1">
                <a:solidFill>
                  <a:schemeClr val="tx1"/>
                </a:solidFill>
              </a:rPr>
              <a:t>Mpika</a:t>
            </a:r>
            <a:r>
              <a:rPr lang="fr-FR" sz="1000" noProof="0" dirty="0">
                <a:solidFill>
                  <a:schemeClr val="tx1"/>
                </a:solidFill>
              </a:rPr>
              <a:t>)</a:t>
            </a:r>
          </a:p>
        </p:txBody>
      </p:sp>
      <p:sp>
        <p:nvSpPr>
          <p:cNvPr id="19" name="Rectangle 18">
            <a:extLst>
              <a:ext uri="{FF2B5EF4-FFF2-40B4-BE49-F238E27FC236}">
                <a16:creationId xmlns:a16="http://schemas.microsoft.com/office/drawing/2014/main" id="{6CC84CEA-8838-0C48-ADA4-F6AFD13B3B29}"/>
              </a:ext>
            </a:extLst>
          </p:cNvPr>
          <p:cNvSpPr/>
          <p:nvPr/>
        </p:nvSpPr>
        <p:spPr>
          <a:xfrm>
            <a:off x="9335524" y="6278811"/>
            <a:ext cx="1764632" cy="219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Grand ponceau (</a:t>
            </a:r>
            <a:r>
              <a:rPr lang="fr-FR" sz="1000" noProof="0" dirty="0" err="1">
                <a:solidFill>
                  <a:schemeClr val="tx1"/>
                </a:solidFill>
              </a:rPr>
              <a:t>Mpika</a:t>
            </a:r>
            <a:r>
              <a:rPr lang="fr-FR" sz="1000" noProof="0" dirty="0">
                <a:solidFill>
                  <a:schemeClr val="tx1"/>
                </a:solidFill>
              </a:rPr>
              <a:t>)</a:t>
            </a:r>
          </a:p>
        </p:txBody>
      </p:sp>
    </p:spTree>
    <p:extLst>
      <p:ext uri="{BB962C8B-B14F-4D97-AF65-F5344CB8AC3E}">
        <p14:creationId xmlns:p14="http://schemas.microsoft.com/office/powerpoint/2010/main" val="254068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Évaluation des risques climatiques: </a:t>
            </a:r>
            <a:r>
              <a:rPr lang="fr-FR" b="0" noProof="0" dirty="0"/>
              <a:t>Quantification des risques</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898" y="882989"/>
            <a:ext cx="10887177" cy="1706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Pertes directes:</a:t>
            </a:r>
            <a:endParaRPr lang="fr-FR" sz="1800" b="1" noProof="0" dirty="0">
              <a:latin typeface="Roboto" panose="02000000000000000000" pitchFamily="2" charset="0"/>
              <a:ea typeface="Roboto" panose="02000000000000000000" pitchFamily="2" charset="0"/>
              <a:cs typeface="Calibri" panose="020F0502020204030204" pitchFamily="34" charset="0"/>
            </a:endParaRPr>
          </a:p>
          <a:p>
            <a:pPr marL="342900" indent="-285750">
              <a:lnSpc>
                <a:spcPct val="100000"/>
              </a:lnSpc>
              <a:spcBef>
                <a:spcPts val="0"/>
              </a:spcBef>
              <a:spcAft>
                <a:spcPts val="600"/>
              </a:spcAft>
              <a:buClr>
                <a:schemeClr val="tx1"/>
              </a:buClr>
              <a:buFont typeface="Wingdings" panose="05000000000000000000" pitchFamily="2" charset="2"/>
              <a:buChar char="ü"/>
            </a:pPr>
            <a:r>
              <a:rPr lang="fr-FR" sz="1800" noProof="0" dirty="0"/>
              <a:t>Dégâts matériels causés aux actifs par les aléas.</a:t>
            </a:r>
          </a:p>
          <a:p>
            <a:pPr marL="342900" indent="-285750">
              <a:lnSpc>
                <a:spcPct val="100000"/>
              </a:lnSpc>
              <a:spcBef>
                <a:spcPts val="0"/>
              </a:spcBef>
              <a:spcAft>
                <a:spcPts val="600"/>
              </a:spcAft>
              <a:buClr>
                <a:schemeClr val="tx1"/>
              </a:buClr>
              <a:buFont typeface="Wingdings" panose="05000000000000000000" pitchFamily="2" charset="2"/>
              <a:buChar char="ü"/>
            </a:pPr>
            <a:r>
              <a:rPr lang="fr-FR" sz="1800" noProof="0" dirty="0"/>
              <a:t>Ces pertes sont dérivées par les fonctions de dégâts pour les combinaisons aléa/actif.</a:t>
            </a:r>
          </a:p>
          <a:p>
            <a:pPr marL="342900" indent="-285750">
              <a:lnSpc>
                <a:spcPct val="100000"/>
              </a:lnSpc>
              <a:spcBef>
                <a:spcPts val="0"/>
              </a:spcBef>
              <a:spcAft>
                <a:spcPts val="600"/>
              </a:spcAft>
              <a:buClr>
                <a:schemeClr val="tx1"/>
              </a:buClr>
              <a:buFont typeface="Wingdings" panose="05000000000000000000" pitchFamily="2" charset="2"/>
              <a:buChar char="ü"/>
            </a:pPr>
            <a:r>
              <a:rPr lang="fr-FR" sz="1800" noProof="0" dirty="0"/>
              <a:t>Les coûts sont calculés à partir des coûts de réparation, de l’augmentation des coûts d’exploitation et d’entretien, de la réduction de la durée de vie des actifs, etc.</a:t>
            </a: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p:txBody>
      </p:sp>
      <p:sp>
        <p:nvSpPr>
          <p:cNvPr id="6" name="TextBox 5">
            <a:extLst>
              <a:ext uri="{FF2B5EF4-FFF2-40B4-BE49-F238E27FC236}">
                <a16:creationId xmlns:a16="http://schemas.microsoft.com/office/drawing/2014/main" id="{D026A1FD-3E87-6AEF-F9C7-AD33088268EF}"/>
              </a:ext>
            </a:extLst>
          </p:cNvPr>
          <p:cNvSpPr txBox="1"/>
          <p:nvPr/>
        </p:nvSpPr>
        <p:spPr>
          <a:xfrm>
            <a:off x="596898" y="2960424"/>
            <a:ext cx="10887177" cy="2139047"/>
          </a:xfrm>
          <a:prstGeom prst="rect">
            <a:avLst/>
          </a:prstGeom>
          <a:noFill/>
        </p:spPr>
        <p:txBody>
          <a:bodyPr wrap="square">
            <a:spAutoFit/>
          </a:bodyPr>
          <a:lstStyle/>
          <a:p>
            <a:pPr marL="57150" indent="0">
              <a:lnSpc>
                <a:spcPct val="100000"/>
              </a:lnSpc>
              <a:spcBef>
                <a:spcPts val="0"/>
              </a:spcBef>
              <a:spcAft>
                <a:spcPts val="600"/>
              </a:spcAft>
              <a:buClr>
                <a:schemeClr val="accent1"/>
              </a:buClr>
              <a:buNone/>
            </a:pPr>
            <a:r>
              <a:rPr lang="fr-FR" b="1" noProof="0" dirty="0"/>
              <a:t>Pertes Indirectes:</a:t>
            </a:r>
          </a:p>
          <a:p>
            <a:pPr marL="342900" indent="-285750">
              <a:spcAft>
                <a:spcPts val="600"/>
              </a:spcAft>
              <a:buClr>
                <a:schemeClr val="tx1"/>
              </a:buClr>
              <a:buFont typeface="Wingdings" panose="05000000000000000000" pitchFamily="2" charset="2"/>
              <a:buChar char="ü"/>
            </a:pPr>
            <a:r>
              <a:rPr lang="fr-FR" noProof="0" dirty="0"/>
              <a:t>Les dégâts socio-économiques causés par l’indisponibilité des actifs.</a:t>
            </a:r>
            <a:endParaRPr lang="fr-FR" noProof="0" dirty="0">
              <a:latin typeface="Roboto" panose="02000000000000000000" pitchFamily="2" charset="0"/>
              <a:ea typeface="Roboto" panose="02000000000000000000" pitchFamily="2" charset="0"/>
              <a:cs typeface="Times New Roman" panose="02020603050405020304" pitchFamily="18" charset="0"/>
            </a:endParaRPr>
          </a:p>
          <a:p>
            <a:pPr marL="342900" indent="-285750">
              <a:lnSpc>
                <a:spcPct val="100000"/>
              </a:lnSpc>
              <a:spcBef>
                <a:spcPts val="0"/>
              </a:spcBef>
              <a:spcAft>
                <a:spcPts val="600"/>
              </a:spcAft>
              <a:buClr>
                <a:schemeClr val="tx1"/>
              </a:buClr>
              <a:buFont typeface="Wingdings" panose="05000000000000000000" pitchFamily="2" charset="2"/>
              <a:buChar char="ü"/>
            </a:pPr>
            <a:r>
              <a:rPr lang="fr-FR" noProof="0" dirty="0"/>
              <a:t>Les coûts peuvent être calculés en fonction de l’impact sur la sécurité alimentaire, le commerce, etc.</a:t>
            </a:r>
          </a:p>
          <a:p>
            <a:pPr marL="342900" indent="-285750">
              <a:lnSpc>
                <a:spcPct val="100000"/>
              </a:lnSpc>
              <a:spcBef>
                <a:spcPts val="0"/>
              </a:spcBef>
              <a:spcAft>
                <a:spcPts val="600"/>
              </a:spcAft>
              <a:buClr>
                <a:schemeClr val="tx1"/>
              </a:buClr>
              <a:buFont typeface="Wingdings" panose="05000000000000000000" pitchFamily="2" charset="2"/>
              <a:buChar char="ü"/>
            </a:pPr>
            <a:r>
              <a:rPr lang="fr-FR" noProof="0" dirty="0"/>
              <a:t>Impacts sur le transport de passagers et de marchandises en raison des retards.</a:t>
            </a:r>
          </a:p>
          <a:p>
            <a:pPr marL="342900" indent="-285750">
              <a:lnSpc>
                <a:spcPct val="100000"/>
              </a:lnSpc>
              <a:spcBef>
                <a:spcPts val="0"/>
              </a:spcBef>
              <a:spcAft>
                <a:spcPts val="600"/>
              </a:spcAft>
              <a:buClr>
                <a:schemeClr val="tx1"/>
              </a:buClr>
              <a:buFont typeface="Wingdings" panose="05000000000000000000" pitchFamily="2" charset="2"/>
              <a:buChar char="ü"/>
            </a:pPr>
            <a:r>
              <a:rPr lang="fr-FR" noProof="0" dirty="0"/>
              <a:t>Perturbations de l’accès aux services.</a:t>
            </a:r>
          </a:p>
          <a:p>
            <a:pPr marL="342900" indent="-285750">
              <a:lnSpc>
                <a:spcPct val="100000"/>
              </a:lnSpc>
              <a:spcBef>
                <a:spcPts val="0"/>
              </a:spcBef>
              <a:spcAft>
                <a:spcPts val="600"/>
              </a:spcAft>
              <a:buClr>
                <a:schemeClr val="tx1"/>
              </a:buClr>
              <a:buFont typeface="Wingdings" panose="05000000000000000000" pitchFamily="2" charset="2"/>
              <a:buChar char="ü"/>
            </a:pPr>
            <a:r>
              <a:rPr lang="fr-FR" noProof="0" dirty="0"/>
              <a:t>Coupures d’électricité dues à des inondations.</a:t>
            </a: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p:txBody>
      </p:sp>
      <p:sp>
        <p:nvSpPr>
          <p:cNvPr id="8" name="TextBox 7">
            <a:extLst>
              <a:ext uri="{FF2B5EF4-FFF2-40B4-BE49-F238E27FC236}">
                <a16:creationId xmlns:a16="http://schemas.microsoft.com/office/drawing/2014/main" id="{807931FC-D282-D0E5-72B0-F7E30FDC3E48}"/>
              </a:ext>
            </a:extLst>
          </p:cNvPr>
          <p:cNvSpPr txBox="1"/>
          <p:nvPr/>
        </p:nvSpPr>
        <p:spPr>
          <a:xfrm>
            <a:off x="1054795" y="5682623"/>
            <a:ext cx="10082410" cy="461665"/>
          </a:xfrm>
          <a:prstGeom prst="rect">
            <a:avLst/>
          </a:prstGeom>
          <a:solidFill>
            <a:schemeClr val="accent1">
              <a:lumMod val="20000"/>
              <a:lumOff val="80000"/>
            </a:schemeClr>
          </a:solidFill>
        </p:spPr>
        <p:txBody>
          <a:bodyPr wrap="square">
            <a:spAutoFit/>
          </a:bodyPr>
          <a:lstStyle/>
          <a:p>
            <a:pPr marL="57150" indent="0" algn="ctr">
              <a:lnSpc>
                <a:spcPct val="100000"/>
              </a:lnSpc>
              <a:spcBef>
                <a:spcPts val="0"/>
              </a:spcBef>
              <a:spcAft>
                <a:spcPts val="600"/>
              </a:spcAft>
              <a:buClr>
                <a:schemeClr val="accent1"/>
              </a:buClr>
              <a:buNone/>
            </a:pPr>
            <a:r>
              <a:rPr lang="fr-FR" sz="2400" b="1" i="1" u="sng" noProof="0" dirty="0"/>
              <a:t>Risques annuels totaux = Pertes directes + Pertes indirectes</a:t>
            </a:r>
          </a:p>
        </p:txBody>
      </p:sp>
    </p:spTree>
    <p:extLst>
      <p:ext uri="{BB962C8B-B14F-4D97-AF65-F5344CB8AC3E}">
        <p14:creationId xmlns:p14="http://schemas.microsoft.com/office/powerpoint/2010/main" val="260253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7688E-76BD-74AA-8D8E-8AEC3FF173C7}"/>
              </a:ext>
            </a:extLst>
          </p:cNvPr>
          <p:cNvSpPr>
            <a:spLocks noGrp="1"/>
          </p:cNvSpPr>
          <p:nvPr>
            <p:ph type="ctrTitle"/>
          </p:nvPr>
        </p:nvSpPr>
        <p:spPr>
          <a:xfrm>
            <a:off x="594411" y="1729024"/>
            <a:ext cx="6557828" cy="2031325"/>
          </a:xfrm>
        </p:spPr>
        <p:txBody>
          <a:bodyPr wrap="square" lIns="91440" tIns="45720" rIns="91440" bIns="45720" anchor="t" anchorCtr="0">
            <a:spAutoFit/>
          </a:bodyPr>
          <a:lstStyle/>
          <a:p>
            <a:r>
              <a:rPr lang="fr-FR" noProof="0" dirty="0"/>
              <a:t>Module 2- Évaluation des risques:</a:t>
            </a:r>
            <a:br>
              <a:rPr lang="fr-FR" noProof="0" dirty="0"/>
            </a:br>
            <a:br>
              <a:rPr lang="fr-FR" noProof="0" dirty="0"/>
            </a:br>
            <a:r>
              <a:rPr lang="fr-FR" noProof="0" dirty="0"/>
              <a:t> b) Intégrer la résilience climatique dans la phase d’évaluation des PPP</a:t>
            </a:r>
            <a:br>
              <a:rPr lang="fr-FR" b="1" noProof="0" dirty="0">
                <a:latin typeface="Roboto"/>
                <a:ea typeface="Roboto"/>
                <a:cs typeface="Roboto"/>
              </a:rPr>
            </a:br>
            <a:endParaRPr lang="fr-FR" b="0" i="1" noProof="0" dirty="0">
              <a:latin typeface="Roboto"/>
              <a:ea typeface="Roboto"/>
              <a:cs typeface="Roboto"/>
            </a:endParaRPr>
          </a:p>
        </p:txBody>
      </p:sp>
      <p:sp>
        <p:nvSpPr>
          <p:cNvPr id="7" name="Rectangle 6">
            <a:extLst>
              <a:ext uri="{FF2B5EF4-FFF2-40B4-BE49-F238E27FC236}">
                <a16:creationId xmlns:a16="http://schemas.microsoft.com/office/drawing/2014/main" id="{C1952CA5-5FFB-C084-2D1F-D7B05E9B00EB}"/>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3" name="Group 12">
            <a:extLst>
              <a:ext uri="{FF2B5EF4-FFF2-40B4-BE49-F238E27FC236}">
                <a16:creationId xmlns:a16="http://schemas.microsoft.com/office/drawing/2014/main" id="{11B6DECA-D636-9F6C-B639-AD92FE8AD320}"/>
              </a:ext>
            </a:extLst>
          </p:cNvPr>
          <p:cNvGrpSpPr/>
          <p:nvPr/>
        </p:nvGrpSpPr>
        <p:grpSpPr>
          <a:xfrm>
            <a:off x="563928" y="5811034"/>
            <a:ext cx="7977677" cy="931736"/>
            <a:chOff x="563928" y="5811034"/>
            <a:chExt cx="7977677" cy="931736"/>
          </a:xfrm>
        </p:grpSpPr>
        <p:pic>
          <p:nvPicPr>
            <p:cNvPr id="14" name="Picture 13">
              <a:extLst>
                <a:ext uri="{FF2B5EF4-FFF2-40B4-BE49-F238E27FC236}">
                  <a16:creationId xmlns:a16="http://schemas.microsoft.com/office/drawing/2014/main" id="{12FFBB61-92E3-1D32-458A-A58A0F05195A}"/>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5" name="Picture 14">
              <a:extLst>
                <a:ext uri="{FF2B5EF4-FFF2-40B4-BE49-F238E27FC236}">
                  <a16:creationId xmlns:a16="http://schemas.microsoft.com/office/drawing/2014/main" id="{E988AE01-189C-77AA-7CDB-CCB9222DF340}"/>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6" name="Picture 15">
              <a:extLst>
                <a:ext uri="{FF2B5EF4-FFF2-40B4-BE49-F238E27FC236}">
                  <a16:creationId xmlns:a16="http://schemas.microsoft.com/office/drawing/2014/main" id="{D305F86A-DA11-15C9-D1F6-64560827F44E}"/>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7" name="Picture 16">
              <a:extLst>
                <a:ext uri="{FF2B5EF4-FFF2-40B4-BE49-F238E27FC236}">
                  <a16:creationId xmlns:a16="http://schemas.microsoft.com/office/drawing/2014/main" id="{5FD1E895-F221-8B5B-A52D-C298464D5153}"/>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8" name="Picture 17" descr="A black background with red letters and a black text&#10;&#10;AI-generated content may be incorrect.">
              <a:extLst>
                <a:ext uri="{FF2B5EF4-FFF2-40B4-BE49-F238E27FC236}">
                  <a16:creationId xmlns:a16="http://schemas.microsoft.com/office/drawing/2014/main" id="{5503E9DF-8890-15ED-75D9-9D04A1EC17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536772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Évaluation des risques climatiques: </a:t>
            </a:r>
            <a:r>
              <a:rPr lang="fr-FR" b="0" noProof="0" dirty="0"/>
              <a:t>Quantification des risques</a:t>
            </a:r>
          </a:p>
        </p:txBody>
      </p:sp>
      <p:sp>
        <p:nvSpPr>
          <p:cNvPr id="3" name="Rectangle 2">
            <a:extLst>
              <a:ext uri="{FF2B5EF4-FFF2-40B4-BE49-F238E27FC236}">
                <a16:creationId xmlns:a16="http://schemas.microsoft.com/office/drawing/2014/main" id="{7019D5A0-3206-8DCB-D053-CE347EC5F179}"/>
              </a:ext>
            </a:extLst>
          </p:cNvPr>
          <p:cNvSpPr/>
          <p:nvPr/>
        </p:nvSpPr>
        <p:spPr>
          <a:xfrm>
            <a:off x="596901" y="1221421"/>
            <a:ext cx="5122410" cy="436950"/>
          </a:xfrm>
          <a:prstGeom prst="rect">
            <a:avLst/>
          </a:prstGeom>
          <a:solidFill>
            <a:schemeClr val="accent4">
              <a:lumMod val="5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t>Pertes/avantages monétisés</a:t>
            </a:r>
          </a:p>
        </p:txBody>
      </p:sp>
      <p:sp>
        <p:nvSpPr>
          <p:cNvPr id="5" name="Rectangle 4">
            <a:extLst>
              <a:ext uri="{FF2B5EF4-FFF2-40B4-BE49-F238E27FC236}">
                <a16:creationId xmlns:a16="http://schemas.microsoft.com/office/drawing/2014/main" id="{709D0AC9-086D-50B8-1A66-677D0FDA1582}"/>
              </a:ext>
            </a:extLst>
          </p:cNvPr>
          <p:cNvSpPr/>
          <p:nvPr/>
        </p:nvSpPr>
        <p:spPr>
          <a:xfrm>
            <a:off x="6472687" y="1221421"/>
            <a:ext cx="5122410" cy="436950"/>
          </a:xfrm>
          <a:prstGeom prst="rect">
            <a:avLst/>
          </a:prstGeom>
          <a:solidFill>
            <a:schemeClr val="accent4">
              <a:lumMod val="75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t>Pertes/avantages non monétisés</a:t>
            </a:r>
          </a:p>
        </p:txBody>
      </p:sp>
      <p:sp>
        <p:nvSpPr>
          <p:cNvPr id="6" name="Rectangle 5">
            <a:extLst>
              <a:ext uri="{FF2B5EF4-FFF2-40B4-BE49-F238E27FC236}">
                <a16:creationId xmlns:a16="http://schemas.microsoft.com/office/drawing/2014/main" id="{C328728F-13A4-5C29-2EFD-6A522DB38C53}"/>
              </a:ext>
            </a:extLst>
          </p:cNvPr>
          <p:cNvSpPr/>
          <p:nvPr/>
        </p:nvSpPr>
        <p:spPr>
          <a:xfrm>
            <a:off x="596897" y="1893276"/>
            <a:ext cx="5122410" cy="41265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fr-FR" b="1" noProof="0" dirty="0">
                <a:solidFill>
                  <a:schemeClr val="tx1"/>
                </a:solidFill>
              </a:rPr>
              <a:t>Avantages Directs:</a:t>
            </a:r>
            <a:endParaRPr lang="fr-FR" noProof="0" dirty="0">
              <a:solidFill>
                <a:schemeClr val="tx1"/>
              </a:solidFill>
            </a:endParaRPr>
          </a:p>
          <a:p>
            <a:pPr marL="285750" indent="-285750">
              <a:buFont typeface="Wingdings" panose="05000000000000000000" pitchFamily="2" charset="2"/>
              <a:buChar char="ü"/>
            </a:pPr>
            <a:r>
              <a:rPr lang="fr-FR" noProof="0" dirty="0">
                <a:solidFill>
                  <a:schemeClr val="tx1"/>
                </a:solidFill>
              </a:rPr>
              <a:t>Dégâts matériels évités aux actifs routiers (ponts, ponceaux, chaussées, drainage)</a:t>
            </a:r>
          </a:p>
          <a:p>
            <a:pPr marL="285750" indent="-285750">
              <a:buFont typeface="Wingdings" panose="05000000000000000000" pitchFamily="2" charset="2"/>
              <a:buChar char="ü"/>
            </a:pPr>
            <a:r>
              <a:rPr lang="fr-FR" noProof="0" dirty="0">
                <a:solidFill>
                  <a:schemeClr val="tx1"/>
                </a:solidFill>
              </a:rPr>
              <a:t>Réduction de la fréquence des événements</a:t>
            </a:r>
          </a:p>
          <a:p>
            <a:pPr marL="285750" indent="-285750">
              <a:buFont typeface="Wingdings" panose="05000000000000000000" pitchFamily="2" charset="2"/>
              <a:buChar char="ü"/>
            </a:pPr>
            <a:endParaRPr lang="fr-FR" b="1" noProof="0" dirty="0">
              <a:solidFill>
                <a:schemeClr val="tx1"/>
              </a:solidFill>
            </a:endParaRPr>
          </a:p>
          <a:p>
            <a:r>
              <a:rPr lang="fr-FR" b="1" noProof="0" dirty="0">
                <a:solidFill>
                  <a:schemeClr val="tx1"/>
                </a:solidFill>
              </a:rPr>
              <a:t>Avantages Indirects:</a:t>
            </a:r>
          </a:p>
          <a:p>
            <a:pPr marL="285750" indent="-285750">
              <a:buFont typeface="Wingdings" panose="05000000000000000000" pitchFamily="2" charset="2"/>
              <a:buChar char="ü"/>
            </a:pPr>
            <a:r>
              <a:rPr lang="fr-FR" noProof="0" dirty="0">
                <a:solidFill>
                  <a:schemeClr val="tx1"/>
                </a:solidFill>
              </a:rPr>
              <a:t>Réduction des temps d’arrêt dus aux inondations, chutes de pierres et glissements de terrain</a:t>
            </a:r>
          </a:p>
          <a:p>
            <a:pPr marL="285750" indent="-285750">
              <a:buFont typeface="Wingdings" panose="05000000000000000000" pitchFamily="2" charset="2"/>
              <a:buChar char="ü"/>
            </a:pPr>
            <a:r>
              <a:rPr lang="fr-FR" noProof="0" dirty="0">
                <a:solidFill>
                  <a:schemeClr val="tx1"/>
                </a:solidFill>
              </a:rPr>
              <a:t>Réduction des retards de circulation, des coûts de stockage des marchandises et de leur détérioration</a:t>
            </a:r>
          </a:p>
        </p:txBody>
      </p:sp>
      <p:sp>
        <p:nvSpPr>
          <p:cNvPr id="7" name="Rectangle 6">
            <a:extLst>
              <a:ext uri="{FF2B5EF4-FFF2-40B4-BE49-F238E27FC236}">
                <a16:creationId xmlns:a16="http://schemas.microsoft.com/office/drawing/2014/main" id="{5B8B00DC-B73B-B73F-A656-296B0B2D4E67}"/>
              </a:ext>
            </a:extLst>
          </p:cNvPr>
          <p:cNvSpPr/>
          <p:nvPr/>
        </p:nvSpPr>
        <p:spPr>
          <a:xfrm>
            <a:off x="6472687" y="1893275"/>
            <a:ext cx="5122410" cy="369331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Avantages Directs:</a:t>
            </a:r>
            <a:endParaRPr lang="fr-FR" noProof="0" dirty="0">
              <a:solidFill>
                <a:schemeClr val="tx1"/>
              </a:solidFill>
            </a:endParaRPr>
          </a:p>
          <a:p>
            <a:pPr marL="285750" indent="-285750">
              <a:buFont typeface="Wingdings" panose="05000000000000000000" pitchFamily="2" charset="2"/>
              <a:buChar char="ü"/>
            </a:pPr>
            <a:r>
              <a:rPr lang="fr-FR" noProof="0" dirty="0">
                <a:solidFill>
                  <a:schemeClr val="tx1"/>
                </a:solidFill>
              </a:rPr>
              <a:t>Réduction de l’insécurité routière</a:t>
            </a:r>
          </a:p>
          <a:p>
            <a:pPr marL="285750" indent="-285750">
              <a:buFont typeface="Wingdings" panose="05000000000000000000" pitchFamily="2" charset="2"/>
              <a:buChar char="ü"/>
            </a:pPr>
            <a:endParaRPr lang="fr-FR" b="1" noProof="0" dirty="0">
              <a:solidFill>
                <a:schemeClr val="tx1"/>
              </a:solidFill>
            </a:endParaRPr>
          </a:p>
          <a:p>
            <a:r>
              <a:rPr lang="fr-FR" b="1" noProof="0" dirty="0">
                <a:solidFill>
                  <a:schemeClr val="tx1"/>
                </a:solidFill>
              </a:rPr>
              <a:t>Avantages Indirects:</a:t>
            </a:r>
            <a:endParaRPr lang="fr-FR" noProof="0" dirty="0">
              <a:solidFill>
                <a:schemeClr val="tx1"/>
              </a:solidFill>
            </a:endParaRPr>
          </a:p>
          <a:p>
            <a:pPr marL="285750" indent="-285750">
              <a:buFont typeface="Wingdings" panose="05000000000000000000" pitchFamily="2" charset="2"/>
              <a:buChar char="ü"/>
            </a:pPr>
            <a:r>
              <a:rPr lang="fr-FR" noProof="0" dirty="0">
                <a:solidFill>
                  <a:schemeClr val="tx1"/>
                </a:solidFill>
              </a:rPr>
              <a:t>Réduction/prévention des baisses de production électrique et des pannes de courant</a:t>
            </a:r>
          </a:p>
          <a:p>
            <a:pPr marL="285750" indent="-285750">
              <a:buFont typeface="Wingdings" panose="05000000000000000000" pitchFamily="2" charset="2"/>
              <a:buChar char="ü"/>
            </a:pPr>
            <a:r>
              <a:rPr lang="fr-FR" noProof="0" dirty="0">
                <a:solidFill>
                  <a:schemeClr val="tx1"/>
                </a:solidFill>
              </a:rPr>
              <a:t>Amélioration de l’accessibilité des services essentiels (éducation, santé, etc.)</a:t>
            </a:r>
          </a:p>
          <a:p>
            <a:pPr marL="285750" indent="-285750">
              <a:buFont typeface="Wingdings" panose="05000000000000000000" pitchFamily="2" charset="2"/>
              <a:buChar char="ü"/>
            </a:pPr>
            <a:r>
              <a:rPr lang="fr-FR" noProof="0" dirty="0">
                <a:solidFill>
                  <a:schemeClr val="tx1"/>
                </a:solidFill>
              </a:rPr>
              <a:t>Meilleur accès aux marchés pour la vente des produits agricoles</a:t>
            </a:r>
          </a:p>
          <a:p>
            <a:pPr marL="285750" indent="-285750">
              <a:buFont typeface="Wingdings" panose="05000000000000000000" pitchFamily="2" charset="2"/>
              <a:buChar char="ü"/>
            </a:pPr>
            <a:r>
              <a:rPr lang="fr-FR" noProof="0" dirty="0">
                <a:solidFill>
                  <a:schemeClr val="tx1"/>
                </a:solidFill>
              </a:rPr>
              <a:t>Amélioration de la sécurité alimentaire</a:t>
            </a:r>
          </a:p>
        </p:txBody>
      </p:sp>
    </p:spTree>
    <p:extLst>
      <p:ext uri="{BB962C8B-B14F-4D97-AF65-F5344CB8AC3E}">
        <p14:creationId xmlns:p14="http://schemas.microsoft.com/office/powerpoint/2010/main" val="364194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32176"/>
          </a:xfrm>
        </p:spPr>
        <p:txBody>
          <a:bodyPr/>
          <a:lstStyle/>
          <a:p>
            <a:r>
              <a:rPr lang="fr-FR" noProof="0" dirty="0"/>
              <a:t>Évaluation des risques climatiques: </a:t>
            </a:r>
            <a:r>
              <a:rPr lang="fr-FR" b="0" noProof="0" dirty="0"/>
              <a:t>Quantification des risques pour des scénarios de changement climatique divers</a:t>
            </a:r>
          </a:p>
        </p:txBody>
      </p:sp>
      <p:sp>
        <p:nvSpPr>
          <p:cNvPr id="3" name="TextBox 2">
            <a:extLst>
              <a:ext uri="{FF2B5EF4-FFF2-40B4-BE49-F238E27FC236}">
                <a16:creationId xmlns:a16="http://schemas.microsoft.com/office/drawing/2014/main" id="{92287231-9E25-0ED4-4197-BFBFF87243EC}"/>
              </a:ext>
            </a:extLst>
          </p:cNvPr>
          <p:cNvSpPr txBox="1"/>
          <p:nvPr/>
        </p:nvSpPr>
        <p:spPr>
          <a:xfrm>
            <a:off x="596900" y="862351"/>
            <a:ext cx="5499102" cy="5485733"/>
          </a:xfrm>
          <a:prstGeom prst="rect">
            <a:avLst/>
          </a:prstGeom>
          <a:noFill/>
        </p:spPr>
        <p:txBody>
          <a:bodyPr wrap="square">
            <a:spAutoFit/>
          </a:bodyPr>
          <a:lstStyle/>
          <a:p>
            <a:pPr marL="285750" marR="0" lvl="0" indent="-285750">
              <a:lnSpc>
                <a:spcPct val="115000"/>
              </a:lnSpc>
              <a:spcBef>
                <a:spcPts val="0"/>
              </a:spcBef>
              <a:spcAft>
                <a:spcPts val="0"/>
              </a:spcAft>
              <a:buClr>
                <a:schemeClr val="dk1"/>
              </a:buClr>
              <a:buSzPts val="1500"/>
              <a:buFont typeface="Wingdings" panose="05000000000000000000" pitchFamily="2" charset="2"/>
              <a:buChar char="ü"/>
            </a:pPr>
            <a:r>
              <a:rPr lang="fr-FR" b="1" noProof="0" dirty="0"/>
              <a:t>Risque Annuel (pour le scénario RCP8.5):</a:t>
            </a:r>
          </a:p>
          <a:p>
            <a:pPr marL="742950" lvl="1" indent="-285750">
              <a:lnSpc>
                <a:spcPct val="115000"/>
              </a:lnSpc>
              <a:buClr>
                <a:schemeClr val="dk1"/>
              </a:buClr>
              <a:buSzPts val="1500"/>
              <a:buFont typeface="Wingdings" panose="05000000000000000000" pitchFamily="2" charset="2"/>
              <a:buChar char="ü"/>
            </a:pPr>
            <a:r>
              <a:rPr lang="fr-FR" noProof="0" dirty="0"/>
              <a:t>Référence – 1,2 million USD par an</a:t>
            </a:r>
          </a:p>
          <a:p>
            <a:pPr marL="742950" lvl="1" indent="-285750">
              <a:lnSpc>
                <a:spcPct val="115000"/>
              </a:lnSpc>
              <a:buClr>
                <a:schemeClr val="dk1"/>
              </a:buClr>
              <a:buSzPts val="1500"/>
              <a:buFont typeface="Wingdings" panose="05000000000000000000" pitchFamily="2" charset="2"/>
              <a:buChar char="ü"/>
            </a:pPr>
            <a:r>
              <a:rPr lang="fr-FR" noProof="0" dirty="0"/>
              <a:t>En 2050 – 3,7 millions USD par an</a:t>
            </a:r>
          </a:p>
          <a:p>
            <a:pPr lvl="1">
              <a:lnSpc>
                <a:spcPct val="115000"/>
              </a:lnSpc>
              <a:buClr>
                <a:schemeClr val="dk1"/>
              </a:buClr>
              <a:buSzPts val="1500"/>
            </a:pPr>
            <a:endParaRPr lang="fr-FR" noProof="0" dirty="0">
              <a:latin typeface="+mj-lt"/>
              <a:ea typeface="Roboto"/>
            </a:endParaRPr>
          </a:p>
          <a:p>
            <a:pPr marL="285750" indent="-285750">
              <a:lnSpc>
                <a:spcPct val="115000"/>
              </a:lnSpc>
              <a:buClr>
                <a:schemeClr val="dk1"/>
              </a:buClr>
              <a:buSzPts val="1500"/>
              <a:buFont typeface="Wingdings" panose="05000000000000000000" pitchFamily="2" charset="2"/>
              <a:buChar char="ü"/>
            </a:pPr>
            <a:r>
              <a:rPr lang="fr-FR" noProof="0" dirty="0"/>
              <a:t>Le risque climatique principal </a:t>
            </a:r>
            <a:r>
              <a:rPr lang="fr-FR" b="1" noProof="0" dirty="0"/>
              <a:t>est l’inondation pluviale</a:t>
            </a:r>
            <a:r>
              <a:rPr lang="fr-FR" noProof="0" dirty="0"/>
              <a:t>, représentant 98 %. Une augmentation progressive de l’intensité des précipitations est attendue au fil du temps.</a:t>
            </a:r>
            <a:endParaRPr lang="fr-FR" noProof="0" dirty="0">
              <a:latin typeface="+mj-lt"/>
              <a:ea typeface="Roboto"/>
            </a:endParaRPr>
          </a:p>
          <a:p>
            <a:pPr marL="285750" indent="-285750">
              <a:lnSpc>
                <a:spcPct val="115000"/>
              </a:lnSpc>
              <a:buClr>
                <a:schemeClr val="dk1"/>
              </a:buClr>
              <a:buSzPts val="1500"/>
              <a:buFont typeface="Wingdings" panose="05000000000000000000" pitchFamily="2" charset="2"/>
              <a:buChar char="ü"/>
            </a:pPr>
            <a:r>
              <a:rPr lang="fr-FR" noProof="0" dirty="0"/>
              <a:t>Les risques </a:t>
            </a:r>
            <a:r>
              <a:rPr lang="fr-FR" b="1" noProof="0" dirty="0"/>
              <a:t>fluviaux</a:t>
            </a:r>
            <a:r>
              <a:rPr lang="fr-FR" noProof="0" dirty="0"/>
              <a:t> apparaissent à l’avenir.</a:t>
            </a:r>
            <a:endParaRPr lang="fr-FR" noProof="0" dirty="0">
              <a:latin typeface="+mj-lt"/>
              <a:ea typeface="Roboto"/>
            </a:endParaRPr>
          </a:p>
          <a:p>
            <a:pPr marL="285750" indent="-285750">
              <a:lnSpc>
                <a:spcPct val="115000"/>
              </a:lnSpc>
              <a:buClr>
                <a:schemeClr val="dk1"/>
              </a:buClr>
              <a:buSzPts val="1500"/>
              <a:buFont typeface="Wingdings" panose="05000000000000000000" pitchFamily="2" charset="2"/>
              <a:buChar char="ü"/>
            </a:pPr>
            <a:r>
              <a:rPr lang="fr-FR" noProof="0" dirty="0"/>
              <a:t>La plus grande part concerne </a:t>
            </a:r>
            <a:r>
              <a:rPr lang="fr-FR" b="1" noProof="0" dirty="0"/>
              <a:t>le risque indirect</a:t>
            </a:r>
            <a:r>
              <a:rPr lang="fr-FR" noProof="0" dirty="0"/>
              <a:t>, causé par l’interruption des opérations lorsque les actifs nécessitent une maintenance ou des réparations.</a:t>
            </a:r>
            <a:endParaRPr lang="fr-FR" noProof="0" dirty="0">
              <a:latin typeface="+mj-lt"/>
              <a:ea typeface="Roboto"/>
            </a:endParaRPr>
          </a:p>
          <a:p>
            <a:pPr marL="285750" indent="-285750">
              <a:lnSpc>
                <a:spcPct val="115000"/>
              </a:lnSpc>
              <a:buClr>
                <a:schemeClr val="dk1"/>
              </a:buClr>
              <a:buSzPts val="1500"/>
              <a:buFont typeface="Wingdings" panose="05000000000000000000" pitchFamily="2" charset="2"/>
              <a:buChar char="ü"/>
            </a:pPr>
            <a:r>
              <a:rPr lang="fr-FR" noProof="0" dirty="0"/>
              <a:t>De plus, </a:t>
            </a:r>
            <a:r>
              <a:rPr lang="fr-FR" b="1" noProof="0" dirty="0"/>
              <a:t>les bénéfices économiques </a:t>
            </a:r>
            <a:r>
              <a:rPr lang="fr-FR" noProof="0" dirty="0"/>
              <a:t>indirects attendus grâce au développement du commerce ferroviaire augmentent le risque indirect au fil du temps.</a:t>
            </a:r>
            <a:endParaRPr lang="fr-FR" noProof="0" dirty="0">
              <a:latin typeface="+mj-lt"/>
              <a:ea typeface="Roboto"/>
            </a:endParaRPr>
          </a:p>
        </p:txBody>
      </p:sp>
      <p:pic>
        <p:nvPicPr>
          <p:cNvPr id="4" name="Picture 3">
            <a:extLst>
              <a:ext uri="{FF2B5EF4-FFF2-40B4-BE49-F238E27FC236}">
                <a16:creationId xmlns:a16="http://schemas.microsoft.com/office/drawing/2014/main" id="{08CC09A2-3194-192F-6B7C-302ED37DFB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79988"/>
            <a:ext cx="5936281" cy="4450458"/>
          </a:xfrm>
          <a:prstGeom prst="rect">
            <a:avLst/>
          </a:prstGeom>
          <a:noFill/>
          <a:ln>
            <a:noFill/>
          </a:ln>
        </p:spPr>
      </p:pic>
      <p:sp>
        <p:nvSpPr>
          <p:cNvPr id="5" name="Rectangle 4">
            <a:extLst>
              <a:ext uri="{FF2B5EF4-FFF2-40B4-BE49-F238E27FC236}">
                <a16:creationId xmlns:a16="http://schemas.microsoft.com/office/drawing/2014/main" id="{0D5B3217-10A5-414B-9CE0-FA075D23322F}"/>
              </a:ext>
            </a:extLst>
          </p:cNvPr>
          <p:cNvSpPr/>
          <p:nvPr/>
        </p:nvSpPr>
        <p:spPr>
          <a:xfrm>
            <a:off x="7427494" y="1476241"/>
            <a:ext cx="3786639"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Risque annuel total</a:t>
            </a:r>
          </a:p>
        </p:txBody>
      </p:sp>
      <p:sp>
        <p:nvSpPr>
          <p:cNvPr id="6" name="Rectangle 5">
            <a:extLst>
              <a:ext uri="{FF2B5EF4-FFF2-40B4-BE49-F238E27FC236}">
                <a16:creationId xmlns:a16="http://schemas.microsoft.com/office/drawing/2014/main" id="{C70B2E06-F75C-9748-8936-7D193B655C3B}"/>
              </a:ext>
            </a:extLst>
          </p:cNvPr>
          <p:cNvSpPr/>
          <p:nvPr/>
        </p:nvSpPr>
        <p:spPr>
          <a:xfrm rot="16200000">
            <a:off x="4405386" y="3402512"/>
            <a:ext cx="3786639"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600" noProof="0" dirty="0">
              <a:solidFill>
                <a:schemeClr val="tx1"/>
              </a:solidFill>
            </a:endParaRPr>
          </a:p>
        </p:txBody>
      </p:sp>
      <p:sp>
        <p:nvSpPr>
          <p:cNvPr id="7" name="Rectangle 6">
            <a:extLst>
              <a:ext uri="{FF2B5EF4-FFF2-40B4-BE49-F238E27FC236}">
                <a16:creationId xmlns:a16="http://schemas.microsoft.com/office/drawing/2014/main" id="{5CD7D0E8-09CD-5A48-B395-7436C4EDF643}"/>
              </a:ext>
            </a:extLst>
          </p:cNvPr>
          <p:cNvSpPr/>
          <p:nvPr/>
        </p:nvSpPr>
        <p:spPr>
          <a:xfrm>
            <a:off x="6769767" y="5416222"/>
            <a:ext cx="770021" cy="421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Référence (situation de base)</a:t>
            </a:r>
          </a:p>
        </p:txBody>
      </p:sp>
      <p:sp>
        <p:nvSpPr>
          <p:cNvPr id="8" name="Rectangle 7">
            <a:extLst>
              <a:ext uri="{FF2B5EF4-FFF2-40B4-BE49-F238E27FC236}">
                <a16:creationId xmlns:a16="http://schemas.microsoft.com/office/drawing/2014/main" id="{D38131CC-60E3-104E-97F2-5171D96DE535}"/>
              </a:ext>
            </a:extLst>
          </p:cNvPr>
          <p:cNvSpPr/>
          <p:nvPr/>
        </p:nvSpPr>
        <p:spPr>
          <a:xfrm>
            <a:off x="8799095" y="5565741"/>
            <a:ext cx="649706" cy="248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Année</a:t>
            </a:r>
          </a:p>
        </p:txBody>
      </p:sp>
    </p:spTree>
    <p:extLst>
      <p:ext uri="{BB962C8B-B14F-4D97-AF65-F5344CB8AC3E}">
        <p14:creationId xmlns:p14="http://schemas.microsoft.com/office/powerpoint/2010/main" val="2192334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842560"/>
          </a:xfrm>
        </p:spPr>
        <p:txBody>
          <a:bodyPr/>
          <a:lstStyle/>
          <a:p>
            <a:r>
              <a:rPr lang="fr-FR" noProof="0" dirty="0"/>
              <a:t>Évaluation des risques climatiques: </a:t>
            </a:r>
            <a:r>
              <a:rPr lang="fr-FR" b="0" noProof="0" dirty="0"/>
              <a:t>Quantification des risques pour des scénarios de changement climatique divers</a:t>
            </a:r>
          </a:p>
        </p:txBody>
      </p:sp>
      <p:pic>
        <p:nvPicPr>
          <p:cNvPr id="5" name="Picture 4">
            <a:extLst>
              <a:ext uri="{FF2B5EF4-FFF2-40B4-BE49-F238E27FC236}">
                <a16:creationId xmlns:a16="http://schemas.microsoft.com/office/drawing/2014/main" id="{14A79F4D-8541-84E1-B525-D7DC42AA81D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371" y="1366506"/>
            <a:ext cx="5701287" cy="4886441"/>
          </a:xfrm>
          <a:prstGeom prst="rect">
            <a:avLst/>
          </a:prstGeom>
          <a:noFill/>
          <a:ln>
            <a:noFill/>
          </a:ln>
        </p:spPr>
      </p:pic>
      <p:pic>
        <p:nvPicPr>
          <p:cNvPr id="6" name="Picture 5">
            <a:extLst>
              <a:ext uri="{FF2B5EF4-FFF2-40B4-BE49-F238E27FC236}">
                <a16:creationId xmlns:a16="http://schemas.microsoft.com/office/drawing/2014/main" id="{89F8B9FF-DD52-F617-4415-C9B75F1E5C9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1577" y="1366507"/>
            <a:ext cx="5701294" cy="4886440"/>
          </a:xfrm>
          <a:prstGeom prst="rect">
            <a:avLst/>
          </a:prstGeom>
          <a:noFill/>
          <a:ln>
            <a:noFill/>
          </a:ln>
        </p:spPr>
      </p:pic>
      <p:cxnSp>
        <p:nvCxnSpPr>
          <p:cNvPr id="8" name="Straight Arrow Connector 7">
            <a:extLst>
              <a:ext uri="{FF2B5EF4-FFF2-40B4-BE49-F238E27FC236}">
                <a16:creationId xmlns:a16="http://schemas.microsoft.com/office/drawing/2014/main" id="{1215C392-A88F-69C5-258B-321BDD627A76}"/>
              </a:ext>
            </a:extLst>
          </p:cNvPr>
          <p:cNvCxnSpPr>
            <a:cxnSpLocks/>
          </p:cNvCxnSpPr>
          <p:nvPr/>
        </p:nvCxnSpPr>
        <p:spPr>
          <a:xfrm>
            <a:off x="5574890" y="1731448"/>
            <a:ext cx="0" cy="890434"/>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9A50152-2106-7AF4-CA07-D3B7ADCACF48}"/>
              </a:ext>
            </a:extLst>
          </p:cNvPr>
          <p:cNvSpPr txBox="1"/>
          <p:nvPr/>
        </p:nvSpPr>
        <p:spPr>
          <a:xfrm>
            <a:off x="3550849" y="1853499"/>
            <a:ext cx="2102699" cy="923330"/>
          </a:xfrm>
          <a:prstGeom prst="rect">
            <a:avLst/>
          </a:prstGeom>
          <a:noFill/>
        </p:spPr>
        <p:txBody>
          <a:bodyPr wrap="square" rtlCol="0">
            <a:spAutoFit/>
          </a:bodyPr>
          <a:lstStyle/>
          <a:p>
            <a:r>
              <a:rPr lang="fr-FR" b="1" noProof="0" dirty="0">
                <a:solidFill>
                  <a:srgbClr val="FF0000"/>
                </a:solidFill>
              </a:rPr>
              <a:t>Le risque évolue selon les scénarios!</a:t>
            </a:r>
          </a:p>
        </p:txBody>
      </p:sp>
      <p:cxnSp>
        <p:nvCxnSpPr>
          <p:cNvPr id="11" name="Straight Connector 10">
            <a:extLst>
              <a:ext uri="{FF2B5EF4-FFF2-40B4-BE49-F238E27FC236}">
                <a16:creationId xmlns:a16="http://schemas.microsoft.com/office/drawing/2014/main" id="{E104DB03-7034-D7A6-74C6-1F2562AAD068}"/>
              </a:ext>
            </a:extLst>
          </p:cNvPr>
          <p:cNvCxnSpPr/>
          <p:nvPr/>
        </p:nvCxnSpPr>
        <p:spPr>
          <a:xfrm>
            <a:off x="5653548" y="1735135"/>
            <a:ext cx="5466736"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CE199A6-AAB6-AA74-5AFC-BAEDF0FA005B}"/>
              </a:ext>
            </a:extLst>
          </p:cNvPr>
          <p:cNvCxnSpPr>
            <a:cxnSpLocks/>
          </p:cNvCxnSpPr>
          <p:nvPr/>
        </p:nvCxnSpPr>
        <p:spPr>
          <a:xfrm>
            <a:off x="5574890" y="2621882"/>
            <a:ext cx="5631273"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C6E3E98-D0DA-3B41-9D88-7FA7CD792B6F}"/>
              </a:ext>
            </a:extLst>
          </p:cNvPr>
          <p:cNvSpPr/>
          <p:nvPr/>
        </p:nvSpPr>
        <p:spPr>
          <a:xfrm>
            <a:off x="7119178" y="1173513"/>
            <a:ext cx="4284128"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pour le scénario RCP85 (moyenne)</a:t>
            </a:r>
          </a:p>
        </p:txBody>
      </p:sp>
      <p:sp>
        <p:nvSpPr>
          <p:cNvPr id="13" name="Rectangle 12">
            <a:extLst>
              <a:ext uri="{FF2B5EF4-FFF2-40B4-BE49-F238E27FC236}">
                <a16:creationId xmlns:a16="http://schemas.microsoft.com/office/drawing/2014/main" id="{A79A3917-C6A4-E44E-A841-20EF403455FF}"/>
              </a:ext>
            </a:extLst>
          </p:cNvPr>
          <p:cNvSpPr/>
          <p:nvPr/>
        </p:nvSpPr>
        <p:spPr>
          <a:xfrm>
            <a:off x="1636296" y="1170719"/>
            <a:ext cx="4284128"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pour le scénario RCP45 (moyenne)</a:t>
            </a:r>
          </a:p>
        </p:txBody>
      </p:sp>
      <p:sp>
        <p:nvSpPr>
          <p:cNvPr id="14" name="Rectangle 13">
            <a:extLst>
              <a:ext uri="{FF2B5EF4-FFF2-40B4-BE49-F238E27FC236}">
                <a16:creationId xmlns:a16="http://schemas.microsoft.com/office/drawing/2014/main" id="{3D909CEF-3657-BC4F-9B84-04617BEDCC92}"/>
              </a:ext>
            </a:extLst>
          </p:cNvPr>
          <p:cNvSpPr/>
          <p:nvPr/>
        </p:nvSpPr>
        <p:spPr>
          <a:xfrm rot="16200000">
            <a:off x="-779525" y="3687662"/>
            <a:ext cx="2609158"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400" noProof="0" dirty="0">
              <a:solidFill>
                <a:schemeClr val="tx1"/>
              </a:solidFill>
            </a:endParaRPr>
          </a:p>
        </p:txBody>
      </p:sp>
      <p:sp>
        <p:nvSpPr>
          <p:cNvPr id="15" name="Rectangle 14">
            <a:extLst>
              <a:ext uri="{FF2B5EF4-FFF2-40B4-BE49-F238E27FC236}">
                <a16:creationId xmlns:a16="http://schemas.microsoft.com/office/drawing/2014/main" id="{E60DEF94-48C6-DB4B-AC8F-C422F39ED790}"/>
              </a:ext>
            </a:extLst>
          </p:cNvPr>
          <p:cNvSpPr/>
          <p:nvPr/>
        </p:nvSpPr>
        <p:spPr>
          <a:xfrm rot="16200000">
            <a:off x="5044764" y="3820971"/>
            <a:ext cx="2609158" cy="3493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400" noProof="0" dirty="0">
              <a:solidFill>
                <a:schemeClr val="tx1"/>
              </a:solidFill>
            </a:endParaRPr>
          </a:p>
        </p:txBody>
      </p:sp>
      <p:sp>
        <p:nvSpPr>
          <p:cNvPr id="19" name="Rectangle 18">
            <a:extLst>
              <a:ext uri="{FF2B5EF4-FFF2-40B4-BE49-F238E27FC236}">
                <a16:creationId xmlns:a16="http://schemas.microsoft.com/office/drawing/2014/main" id="{CC2327F8-79B1-B548-9E1D-B677D7D0A3E3}"/>
              </a:ext>
            </a:extLst>
          </p:cNvPr>
          <p:cNvSpPr/>
          <p:nvPr/>
        </p:nvSpPr>
        <p:spPr>
          <a:xfrm>
            <a:off x="1337314" y="1904223"/>
            <a:ext cx="2213536" cy="2439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noProof="0" dirty="0">
                <a:solidFill>
                  <a:schemeClr val="tx1"/>
                </a:solidFill>
              </a:rPr>
              <a:t>Niveau d’eau (Lac Victoria</a:t>
            </a:r>
            <a:r>
              <a:rPr lang="fr-FR" sz="1200" noProof="0" dirty="0">
                <a:solidFill>
                  <a:schemeClr val="tx1"/>
                </a:solidFill>
              </a:rPr>
              <a:t>)</a:t>
            </a:r>
          </a:p>
        </p:txBody>
      </p:sp>
      <p:sp>
        <p:nvSpPr>
          <p:cNvPr id="20" name="Rectangle 19">
            <a:extLst>
              <a:ext uri="{FF2B5EF4-FFF2-40B4-BE49-F238E27FC236}">
                <a16:creationId xmlns:a16="http://schemas.microsoft.com/office/drawing/2014/main" id="{9C2BD66B-89E7-344C-AC21-CE8BC0B503F0}"/>
              </a:ext>
            </a:extLst>
          </p:cNvPr>
          <p:cNvSpPr/>
          <p:nvPr/>
        </p:nvSpPr>
        <p:spPr>
          <a:xfrm>
            <a:off x="7119178" y="1900337"/>
            <a:ext cx="2213536" cy="2439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noProof="0" dirty="0">
                <a:solidFill>
                  <a:schemeClr val="tx1"/>
                </a:solidFill>
              </a:rPr>
              <a:t>Niveau d’eau (Lac Victoria</a:t>
            </a:r>
            <a:r>
              <a:rPr lang="fr-FR" sz="1200" noProof="0" dirty="0">
                <a:solidFill>
                  <a:schemeClr val="tx1"/>
                </a:solidFill>
              </a:rPr>
              <a:t>)</a:t>
            </a:r>
          </a:p>
        </p:txBody>
      </p:sp>
      <p:sp>
        <p:nvSpPr>
          <p:cNvPr id="21" name="Rectangle 20">
            <a:extLst>
              <a:ext uri="{FF2B5EF4-FFF2-40B4-BE49-F238E27FC236}">
                <a16:creationId xmlns:a16="http://schemas.microsoft.com/office/drawing/2014/main" id="{3ABF0F1C-090E-3E49-AB53-7B46AA89BA89}"/>
              </a:ext>
            </a:extLst>
          </p:cNvPr>
          <p:cNvSpPr/>
          <p:nvPr/>
        </p:nvSpPr>
        <p:spPr>
          <a:xfrm>
            <a:off x="7135901" y="2637976"/>
            <a:ext cx="1376379" cy="1388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noProof="0" dirty="0">
                <a:solidFill>
                  <a:schemeClr val="tx1"/>
                </a:solidFill>
              </a:rPr>
              <a:t>Température</a:t>
            </a:r>
          </a:p>
        </p:txBody>
      </p:sp>
      <p:sp>
        <p:nvSpPr>
          <p:cNvPr id="22" name="Rectangle 21">
            <a:extLst>
              <a:ext uri="{FF2B5EF4-FFF2-40B4-BE49-F238E27FC236}">
                <a16:creationId xmlns:a16="http://schemas.microsoft.com/office/drawing/2014/main" id="{9A1E7C66-A309-6E46-B1A7-E5410682C923}"/>
              </a:ext>
            </a:extLst>
          </p:cNvPr>
          <p:cNvSpPr/>
          <p:nvPr/>
        </p:nvSpPr>
        <p:spPr>
          <a:xfrm>
            <a:off x="1363937" y="2632469"/>
            <a:ext cx="1188757" cy="1604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00" noProof="0" dirty="0">
                <a:solidFill>
                  <a:schemeClr val="tx1"/>
                </a:solidFill>
              </a:rPr>
              <a:t>Température</a:t>
            </a:r>
          </a:p>
        </p:txBody>
      </p:sp>
      <p:sp>
        <p:nvSpPr>
          <p:cNvPr id="23" name="Rectangle 22">
            <a:extLst>
              <a:ext uri="{FF2B5EF4-FFF2-40B4-BE49-F238E27FC236}">
                <a16:creationId xmlns:a16="http://schemas.microsoft.com/office/drawing/2014/main" id="{F2FD7C02-8378-BE4B-9E34-8B64DB499761}"/>
              </a:ext>
            </a:extLst>
          </p:cNvPr>
          <p:cNvSpPr/>
          <p:nvPr/>
        </p:nvSpPr>
        <p:spPr>
          <a:xfrm>
            <a:off x="2839336" y="6012719"/>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Période</a:t>
            </a:r>
          </a:p>
        </p:txBody>
      </p:sp>
      <p:sp>
        <p:nvSpPr>
          <p:cNvPr id="24" name="Rectangle 23">
            <a:extLst>
              <a:ext uri="{FF2B5EF4-FFF2-40B4-BE49-F238E27FC236}">
                <a16:creationId xmlns:a16="http://schemas.microsoft.com/office/drawing/2014/main" id="{6DB3181B-053D-D243-9409-2233BA10F8B2}"/>
              </a:ext>
            </a:extLst>
          </p:cNvPr>
          <p:cNvSpPr/>
          <p:nvPr/>
        </p:nvSpPr>
        <p:spPr>
          <a:xfrm>
            <a:off x="8549729" y="6021177"/>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Période</a:t>
            </a:r>
          </a:p>
        </p:txBody>
      </p:sp>
      <p:sp>
        <p:nvSpPr>
          <p:cNvPr id="25" name="Rectangle 24">
            <a:extLst>
              <a:ext uri="{FF2B5EF4-FFF2-40B4-BE49-F238E27FC236}">
                <a16:creationId xmlns:a16="http://schemas.microsoft.com/office/drawing/2014/main" id="{44C341BF-0A82-1C49-A0C9-4643DC54480C}"/>
              </a:ext>
            </a:extLst>
          </p:cNvPr>
          <p:cNvSpPr/>
          <p:nvPr/>
        </p:nvSpPr>
        <p:spPr>
          <a:xfrm>
            <a:off x="6540513" y="5831844"/>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Référence</a:t>
            </a:r>
          </a:p>
        </p:txBody>
      </p:sp>
      <p:sp>
        <p:nvSpPr>
          <p:cNvPr id="26" name="Rectangle 25">
            <a:extLst>
              <a:ext uri="{FF2B5EF4-FFF2-40B4-BE49-F238E27FC236}">
                <a16:creationId xmlns:a16="http://schemas.microsoft.com/office/drawing/2014/main" id="{9BB0820A-D1B2-C14D-9791-B449287DD1C2}"/>
              </a:ext>
            </a:extLst>
          </p:cNvPr>
          <p:cNvSpPr/>
          <p:nvPr/>
        </p:nvSpPr>
        <p:spPr>
          <a:xfrm>
            <a:off x="752768" y="5841881"/>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Référence</a:t>
            </a:r>
          </a:p>
        </p:txBody>
      </p:sp>
    </p:spTree>
    <p:extLst>
      <p:ext uri="{BB962C8B-B14F-4D97-AF65-F5344CB8AC3E}">
        <p14:creationId xmlns:p14="http://schemas.microsoft.com/office/powerpoint/2010/main" val="398273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91363"/>
          </a:xfrm>
        </p:spPr>
        <p:txBody>
          <a:bodyPr/>
          <a:lstStyle/>
          <a:p>
            <a:r>
              <a:rPr lang="fr-FR" noProof="0" dirty="0"/>
              <a:t>Évaluation des Risques Climatiques: </a:t>
            </a:r>
            <a:r>
              <a:rPr lang="fr-FR" b="0" noProof="0" dirty="0"/>
              <a:t>Quantification des risques pour des scénarios de changement climatique divers</a:t>
            </a:r>
          </a:p>
        </p:txBody>
      </p:sp>
      <p:pic>
        <p:nvPicPr>
          <p:cNvPr id="3" name="Picture 2">
            <a:extLst>
              <a:ext uri="{FF2B5EF4-FFF2-40B4-BE49-F238E27FC236}">
                <a16:creationId xmlns:a16="http://schemas.microsoft.com/office/drawing/2014/main" id="{DEE41AD6-4DAB-CA1C-4E83-DF516BC848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1506" y="1235727"/>
            <a:ext cx="5924494" cy="5076170"/>
          </a:xfrm>
          <a:prstGeom prst="rect">
            <a:avLst/>
          </a:prstGeom>
          <a:noFill/>
          <a:ln>
            <a:noFill/>
          </a:ln>
        </p:spPr>
      </p:pic>
      <p:pic>
        <p:nvPicPr>
          <p:cNvPr id="4" name="Picture 3">
            <a:extLst>
              <a:ext uri="{FF2B5EF4-FFF2-40B4-BE49-F238E27FC236}">
                <a16:creationId xmlns:a16="http://schemas.microsoft.com/office/drawing/2014/main" id="{26D00842-4AE1-428E-1B21-D4759309EA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5999" y="1235727"/>
            <a:ext cx="5924494" cy="5076170"/>
          </a:xfrm>
          <a:prstGeom prst="rect">
            <a:avLst/>
          </a:prstGeom>
          <a:noFill/>
          <a:ln>
            <a:noFill/>
          </a:ln>
        </p:spPr>
      </p:pic>
      <p:cxnSp>
        <p:nvCxnSpPr>
          <p:cNvPr id="7" name="Straight Arrow Connector 6">
            <a:extLst>
              <a:ext uri="{FF2B5EF4-FFF2-40B4-BE49-F238E27FC236}">
                <a16:creationId xmlns:a16="http://schemas.microsoft.com/office/drawing/2014/main" id="{97682998-1D57-0732-DD15-91A9CC162AA0}"/>
              </a:ext>
            </a:extLst>
          </p:cNvPr>
          <p:cNvCxnSpPr>
            <a:cxnSpLocks/>
          </p:cNvCxnSpPr>
          <p:nvPr/>
        </p:nvCxnSpPr>
        <p:spPr>
          <a:xfrm>
            <a:off x="5086716" y="2101496"/>
            <a:ext cx="0" cy="2210808"/>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CD8136E-32D7-398E-2E7F-8622B3F16EB3}"/>
              </a:ext>
            </a:extLst>
          </p:cNvPr>
          <p:cNvSpPr txBox="1"/>
          <p:nvPr/>
        </p:nvSpPr>
        <p:spPr>
          <a:xfrm>
            <a:off x="2938051" y="3635063"/>
            <a:ext cx="2045435" cy="923330"/>
          </a:xfrm>
          <a:prstGeom prst="rect">
            <a:avLst/>
          </a:prstGeom>
          <a:noFill/>
        </p:spPr>
        <p:txBody>
          <a:bodyPr wrap="square" rtlCol="0">
            <a:spAutoFit/>
          </a:bodyPr>
          <a:lstStyle/>
          <a:p>
            <a:r>
              <a:rPr lang="fr-FR" b="1" noProof="0" dirty="0">
                <a:solidFill>
                  <a:srgbClr val="FF0000"/>
                </a:solidFill>
              </a:rPr>
              <a:t>Les risques évoluent selon les scénarios!</a:t>
            </a:r>
          </a:p>
        </p:txBody>
      </p:sp>
      <p:sp>
        <p:nvSpPr>
          <p:cNvPr id="9" name="Rectangle 8">
            <a:extLst>
              <a:ext uri="{FF2B5EF4-FFF2-40B4-BE49-F238E27FC236}">
                <a16:creationId xmlns:a16="http://schemas.microsoft.com/office/drawing/2014/main" id="{33949292-E7D1-C441-BCD8-44FB18C3B710}"/>
              </a:ext>
            </a:extLst>
          </p:cNvPr>
          <p:cNvSpPr/>
          <p:nvPr/>
        </p:nvSpPr>
        <p:spPr>
          <a:xfrm>
            <a:off x="817260" y="1124015"/>
            <a:ext cx="5278737" cy="3868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direct annuel par type d’actif (moyenne du scénario RCP45)</a:t>
            </a:r>
          </a:p>
        </p:txBody>
      </p:sp>
      <p:sp>
        <p:nvSpPr>
          <p:cNvPr id="11" name="Rectangle 10">
            <a:extLst>
              <a:ext uri="{FF2B5EF4-FFF2-40B4-BE49-F238E27FC236}">
                <a16:creationId xmlns:a16="http://schemas.microsoft.com/office/drawing/2014/main" id="{3D0D20A9-FE12-2D40-B82D-EB4159E49F45}"/>
              </a:ext>
            </a:extLst>
          </p:cNvPr>
          <p:cNvSpPr/>
          <p:nvPr/>
        </p:nvSpPr>
        <p:spPr>
          <a:xfrm>
            <a:off x="6736801" y="1124014"/>
            <a:ext cx="5278737" cy="3868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direct annuel par type d’actif (moyenne du scénario RCP85)</a:t>
            </a:r>
          </a:p>
        </p:txBody>
      </p:sp>
      <p:sp>
        <p:nvSpPr>
          <p:cNvPr id="12" name="Rectangle 11">
            <a:extLst>
              <a:ext uri="{FF2B5EF4-FFF2-40B4-BE49-F238E27FC236}">
                <a16:creationId xmlns:a16="http://schemas.microsoft.com/office/drawing/2014/main" id="{9650C5EA-F37F-8F4D-B458-9FABDA60C4CC}"/>
              </a:ext>
            </a:extLst>
          </p:cNvPr>
          <p:cNvSpPr/>
          <p:nvPr/>
        </p:nvSpPr>
        <p:spPr>
          <a:xfrm>
            <a:off x="817260" y="6034401"/>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Référence</a:t>
            </a:r>
          </a:p>
        </p:txBody>
      </p:sp>
      <p:sp>
        <p:nvSpPr>
          <p:cNvPr id="15" name="Rectangle 14">
            <a:extLst>
              <a:ext uri="{FF2B5EF4-FFF2-40B4-BE49-F238E27FC236}">
                <a16:creationId xmlns:a16="http://schemas.microsoft.com/office/drawing/2014/main" id="{59F9302E-55C9-4B4C-AD3D-0F4063465D01}"/>
              </a:ext>
            </a:extLst>
          </p:cNvPr>
          <p:cNvSpPr/>
          <p:nvPr/>
        </p:nvSpPr>
        <p:spPr>
          <a:xfrm rot="16200000">
            <a:off x="-939945" y="3716810"/>
            <a:ext cx="2609158"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400" noProof="0" dirty="0">
              <a:solidFill>
                <a:schemeClr val="tx1"/>
              </a:solidFill>
            </a:endParaRPr>
          </a:p>
        </p:txBody>
      </p:sp>
      <p:sp>
        <p:nvSpPr>
          <p:cNvPr id="16" name="Rectangle 15">
            <a:extLst>
              <a:ext uri="{FF2B5EF4-FFF2-40B4-BE49-F238E27FC236}">
                <a16:creationId xmlns:a16="http://schemas.microsoft.com/office/drawing/2014/main" id="{A3F8AA10-8A43-884C-8EA5-A338D34E4E63}"/>
              </a:ext>
            </a:extLst>
          </p:cNvPr>
          <p:cNvSpPr/>
          <p:nvPr/>
        </p:nvSpPr>
        <p:spPr>
          <a:xfrm rot="16200000">
            <a:off x="4909117" y="3432360"/>
            <a:ext cx="2609158"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400" noProof="0" dirty="0">
              <a:solidFill>
                <a:schemeClr val="tx1"/>
              </a:solidFill>
            </a:endParaRPr>
          </a:p>
        </p:txBody>
      </p:sp>
      <p:cxnSp>
        <p:nvCxnSpPr>
          <p:cNvPr id="14" name="Straight Connector 13">
            <a:extLst>
              <a:ext uri="{FF2B5EF4-FFF2-40B4-BE49-F238E27FC236}">
                <a16:creationId xmlns:a16="http://schemas.microsoft.com/office/drawing/2014/main" id="{188FC8AA-DE69-FDFF-B494-697C92B4311D}"/>
              </a:ext>
            </a:extLst>
          </p:cNvPr>
          <p:cNvCxnSpPr/>
          <p:nvPr/>
        </p:nvCxnSpPr>
        <p:spPr>
          <a:xfrm>
            <a:off x="5086716" y="4384774"/>
            <a:ext cx="5466736"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F0FF210-D628-AB4E-838B-A1BD28C802F0}"/>
              </a:ext>
            </a:extLst>
          </p:cNvPr>
          <p:cNvSpPr/>
          <p:nvPr/>
        </p:nvSpPr>
        <p:spPr>
          <a:xfrm>
            <a:off x="6736801" y="6057180"/>
            <a:ext cx="1423025" cy="290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Référence</a:t>
            </a:r>
          </a:p>
        </p:txBody>
      </p:sp>
      <p:sp>
        <p:nvSpPr>
          <p:cNvPr id="18" name="Rectangle 17">
            <a:extLst>
              <a:ext uri="{FF2B5EF4-FFF2-40B4-BE49-F238E27FC236}">
                <a16:creationId xmlns:a16="http://schemas.microsoft.com/office/drawing/2014/main" id="{30F9E78B-7564-604A-91E4-75DD93BDDA72}"/>
              </a:ext>
            </a:extLst>
          </p:cNvPr>
          <p:cNvSpPr/>
          <p:nvPr/>
        </p:nvSpPr>
        <p:spPr>
          <a:xfrm>
            <a:off x="1349371" y="1622601"/>
            <a:ext cx="2478894" cy="1809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noProof="0" dirty="0">
                <a:solidFill>
                  <a:schemeClr val="tx1"/>
                </a:solidFill>
              </a:rPr>
              <a:t>Remblai</a:t>
            </a:r>
          </a:p>
          <a:p>
            <a:r>
              <a:rPr lang="fr-FR" sz="1400" noProof="0" dirty="0">
                <a:solidFill>
                  <a:schemeClr val="tx1"/>
                </a:solidFill>
              </a:rPr>
              <a:t>Voie ferrée</a:t>
            </a:r>
          </a:p>
          <a:p>
            <a:r>
              <a:rPr lang="fr-FR" sz="1400" noProof="0" dirty="0">
                <a:solidFill>
                  <a:schemeClr val="tx1"/>
                </a:solidFill>
              </a:rPr>
              <a:t>Pont</a:t>
            </a:r>
          </a:p>
          <a:p>
            <a:r>
              <a:rPr lang="fr-FR" sz="1400" noProof="0" dirty="0">
                <a:solidFill>
                  <a:schemeClr val="tx1"/>
                </a:solidFill>
              </a:rPr>
              <a:t>Pont de Jinja</a:t>
            </a:r>
          </a:p>
          <a:p>
            <a:r>
              <a:rPr lang="fr-FR" sz="1400" noProof="0" dirty="0">
                <a:solidFill>
                  <a:schemeClr val="tx1"/>
                </a:solidFill>
              </a:rPr>
              <a:t>Petits ponceaux tubulaires</a:t>
            </a:r>
          </a:p>
          <a:p>
            <a:r>
              <a:rPr lang="fr-FR" sz="1400" noProof="0" dirty="0">
                <a:solidFill>
                  <a:schemeClr val="tx1"/>
                </a:solidFill>
              </a:rPr>
              <a:t>Grands ponceaux tubulaires</a:t>
            </a:r>
          </a:p>
          <a:p>
            <a:r>
              <a:rPr lang="fr-FR" sz="1400" noProof="0" dirty="0">
                <a:solidFill>
                  <a:schemeClr val="tx1"/>
                </a:solidFill>
              </a:rPr>
              <a:t>Ponceau rectangulaire</a:t>
            </a:r>
          </a:p>
          <a:p>
            <a:r>
              <a:rPr lang="fr-FR" sz="1400" noProof="0" dirty="0">
                <a:solidFill>
                  <a:schemeClr val="tx1"/>
                </a:solidFill>
              </a:rPr>
              <a:t>Ponceau voûté</a:t>
            </a:r>
          </a:p>
        </p:txBody>
      </p:sp>
      <p:sp>
        <p:nvSpPr>
          <p:cNvPr id="19" name="Rectangle 18">
            <a:extLst>
              <a:ext uri="{FF2B5EF4-FFF2-40B4-BE49-F238E27FC236}">
                <a16:creationId xmlns:a16="http://schemas.microsoft.com/office/drawing/2014/main" id="{80240DA5-3724-EA44-BB72-1E39F77BC654}"/>
              </a:ext>
            </a:extLst>
          </p:cNvPr>
          <p:cNvSpPr/>
          <p:nvPr/>
        </p:nvSpPr>
        <p:spPr>
          <a:xfrm>
            <a:off x="7278853" y="1608690"/>
            <a:ext cx="2478894" cy="1809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noProof="0" dirty="0">
                <a:solidFill>
                  <a:schemeClr val="tx1"/>
                </a:solidFill>
              </a:rPr>
              <a:t>Remblai</a:t>
            </a:r>
          </a:p>
          <a:p>
            <a:r>
              <a:rPr lang="fr-FR" sz="1400" noProof="0" dirty="0">
                <a:solidFill>
                  <a:schemeClr val="tx1"/>
                </a:solidFill>
              </a:rPr>
              <a:t>Voie ferrée</a:t>
            </a:r>
          </a:p>
          <a:p>
            <a:r>
              <a:rPr lang="fr-FR" sz="1400" noProof="0" dirty="0">
                <a:solidFill>
                  <a:schemeClr val="tx1"/>
                </a:solidFill>
              </a:rPr>
              <a:t>Pont</a:t>
            </a:r>
          </a:p>
          <a:p>
            <a:r>
              <a:rPr lang="fr-FR" sz="1400" noProof="0" dirty="0">
                <a:solidFill>
                  <a:schemeClr val="tx1"/>
                </a:solidFill>
              </a:rPr>
              <a:t>Pont de Jinja</a:t>
            </a:r>
          </a:p>
          <a:p>
            <a:r>
              <a:rPr lang="fr-FR" sz="1400" noProof="0" dirty="0">
                <a:solidFill>
                  <a:schemeClr val="tx1"/>
                </a:solidFill>
              </a:rPr>
              <a:t>Petits ponceaux tubulaires</a:t>
            </a:r>
          </a:p>
          <a:p>
            <a:r>
              <a:rPr lang="fr-FR" sz="1400" noProof="0" dirty="0">
                <a:solidFill>
                  <a:schemeClr val="tx1"/>
                </a:solidFill>
              </a:rPr>
              <a:t>Grands ponceaux tubulaires</a:t>
            </a:r>
          </a:p>
          <a:p>
            <a:r>
              <a:rPr lang="fr-FR" sz="1400" noProof="0" dirty="0">
                <a:solidFill>
                  <a:schemeClr val="tx1"/>
                </a:solidFill>
              </a:rPr>
              <a:t>Ponceau rectangulaire</a:t>
            </a:r>
          </a:p>
          <a:p>
            <a:r>
              <a:rPr lang="fr-FR" sz="1400" noProof="0" dirty="0">
                <a:solidFill>
                  <a:schemeClr val="tx1"/>
                </a:solidFill>
              </a:rPr>
              <a:t>Ponceau voûté</a:t>
            </a:r>
          </a:p>
        </p:txBody>
      </p:sp>
      <p:cxnSp>
        <p:nvCxnSpPr>
          <p:cNvPr id="13" name="Straight Connector 12">
            <a:extLst>
              <a:ext uri="{FF2B5EF4-FFF2-40B4-BE49-F238E27FC236}">
                <a16:creationId xmlns:a16="http://schemas.microsoft.com/office/drawing/2014/main" id="{F52915E7-43B5-FD06-C655-A6F26F95B5FF}"/>
              </a:ext>
            </a:extLst>
          </p:cNvPr>
          <p:cNvCxnSpPr/>
          <p:nvPr/>
        </p:nvCxnSpPr>
        <p:spPr>
          <a:xfrm>
            <a:off x="5086716" y="2029026"/>
            <a:ext cx="5466736"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293297" y="130175"/>
            <a:ext cx="10619740" cy="535531"/>
          </a:xfrm>
        </p:spPr>
        <p:txBody>
          <a:bodyPr/>
          <a:lstStyle/>
          <a:p>
            <a:r>
              <a:rPr lang="fr-FR" noProof="0" dirty="0"/>
              <a:t>Évaluation des risques climatiques: </a:t>
            </a:r>
            <a:r>
              <a:rPr lang="fr-FR" b="0" noProof="0" dirty="0"/>
              <a:t>Vue d’ensemble</a:t>
            </a:r>
          </a:p>
        </p:txBody>
      </p:sp>
      <p:sp>
        <p:nvSpPr>
          <p:cNvPr id="63" name="Rectangle 62">
            <a:extLst>
              <a:ext uri="{FF2B5EF4-FFF2-40B4-BE49-F238E27FC236}">
                <a16:creationId xmlns:a16="http://schemas.microsoft.com/office/drawing/2014/main" id="{F8E89C9A-2F83-324B-4B3D-715DAD154333}"/>
              </a:ext>
            </a:extLst>
          </p:cNvPr>
          <p:cNvSpPr/>
          <p:nvPr/>
        </p:nvSpPr>
        <p:spPr>
          <a:xfrm>
            <a:off x="300726" y="1251941"/>
            <a:ext cx="1558889" cy="805917"/>
          </a:xfrm>
          <a:prstGeom prst="rect">
            <a:avLst/>
          </a:prstGeom>
          <a:solidFill>
            <a:schemeClr val="accent5">
              <a:lumMod val="40000"/>
              <a:lumOff val="60000"/>
            </a:schemeClr>
          </a:solidFill>
          <a:ln w="25400" cap="flat" cmpd="sng" algn="ctr">
            <a:noFill/>
            <a:prstDash val="solid"/>
          </a:ln>
          <a:effectLst/>
        </p:spPr>
        <p:txBody>
          <a:bodyPr rtlCol="0" anchor="ctr"/>
          <a:lstStyle/>
          <a:p>
            <a:pPr lvl="0" algn="ctr">
              <a:defRPr/>
            </a:pPr>
            <a:r>
              <a:rPr lang="fr-FR" b="1" noProof="0" dirty="0">
                <a:solidFill>
                  <a:srgbClr val="08478B"/>
                </a:solidFill>
              </a:rPr>
              <a:t>Situation historique de référence</a:t>
            </a:r>
            <a:endParaRPr kumimoji="0" lang="fr-FR" b="1" i="0" u="none" strike="noStrike" kern="0" cap="none" spc="0" normalizeH="0" baseline="0" noProof="0" dirty="0">
              <a:ln>
                <a:noFill/>
              </a:ln>
              <a:solidFill>
                <a:srgbClr val="08478B"/>
              </a:solidFill>
              <a:effectLst/>
              <a:uLnTx/>
              <a:uFillTx/>
              <a:latin typeface="Arial"/>
            </a:endParaRPr>
          </a:p>
        </p:txBody>
      </p:sp>
      <p:sp>
        <p:nvSpPr>
          <p:cNvPr id="64" name="Rectangle 63">
            <a:extLst>
              <a:ext uri="{FF2B5EF4-FFF2-40B4-BE49-F238E27FC236}">
                <a16:creationId xmlns:a16="http://schemas.microsoft.com/office/drawing/2014/main" id="{F61B54E7-A20A-5946-ACFD-4CB9A47B236A}"/>
              </a:ext>
            </a:extLst>
          </p:cNvPr>
          <p:cNvSpPr/>
          <p:nvPr/>
        </p:nvSpPr>
        <p:spPr>
          <a:xfrm>
            <a:off x="2282897" y="1394914"/>
            <a:ext cx="1558889" cy="548932"/>
          </a:xfrm>
          <a:prstGeom prst="rect">
            <a:avLst/>
          </a:prstGeom>
          <a:solidFill>
            <a:schemeClr val="accent5">
              <a:lumMod val="40000"/>
              <a:lumOff val="60000"/>
            </a:schemeClr>
          </a:solidFill>
          <a:ln w="25400" cap="flat" cmpd="sng" algn="ctr">
            <a:noFill/>
            <a:prstDash val="solid"/>
          </a:ln>
          <a:effectLst/>
        </p:spPr>
        <p:txBody>
          <a:bodyPr rtlCol="0" anchor="ctr"/>
          <a:lstStyle/>
          <a:p>
            <a:pPr lvl="0" algn="ctr">
              <a:defRPr/>
            </a:pPr>
            <a:r>
              <a:rPr lang="fr-FR" b="1" noProof="0" dirty="0">
                <a:solidFill>
                  <a:srgbClr val="08478B"/>
                </a:solidFill>
              </a:rPr>
              <a:t>Projections futures</a:t>
            </a:r>
            <a:endParaRPr kumimoji="0" lang="fr-FR" b="1" i="0" u="none" strike="noStrike" kern="0" cap="none" spc="0" normalizeH="0" baseline="0" noProof="0" dirty="0">
              <a:ln>
                <a:noFill/>
              </a:ln>
              <a:solidFill>
                <a:srgbClr val="08478B"/>
              </a:solidFill>
              <a:effectLst/>
              <a:uLnTx/>
              <a:uFillTx/>
              <a:latin typeface="Arial"/>
            </a:endParaRPr>
          </a:p>
        </p:txBody>
      </p:sp>
      <p:sp>
        <p:nvSpPr>
          <p:cNvPr id="65" name="Rectangle 64">
            <a:extLst>
              <a:ext uri="{FF2B5EF4-FFF2-40B4-BE49-F238E27FC236}">
                <a16:creationId xmlns:a16="http://schemas.microsoft.com/office/drawing/2014/main" id="{696D15A4-EE98-061C-2E3B-5DE11A1954CB}"/>
              </a:ext>
            </a:extLst>
          </p:cNvPr>
          <p:cNvSpPr/>
          <p:nvPr/>
        </p:nvSpPr>
        <p:spPr>
          <a:xfrm>
            <a:off x="2272357" y="3179957"/>
            <a:ext cx="1720237" cy="548932"/>
          </a:xfrm>
          <a:prstGeom prst="rect">
            <a:avLst/>
          </a:prstGeom>
          <a:solidFill>
            <a:srgbClr val="00577E">
              <a:lumMod val="20000"/>
              <a:lumOff val="80000"/>
            </a:srgbClr>
          </a:solidFill>
          <a:ln w="25400" cap="flat" cmpd="sng" algn="ctr">
            <a:noFill/>
            <a:prstDash val="solid"/>
          </a:ln>
          <a:effectLst/>
        </p:spPr>
        <p:txBody>
          <a:bodyPr rtlCol="0" anchor="ctr"/>
          <a:lstStyle/>
          <a:p>
            <a:pPr lvl="0" algn="ctr">
              <a:defRPr/>
            </a:pPr>
            <a:r>
              <a:rPr lang="fr-FR" b="1" noProof="0" dirty="0">
                <a:solidFill>
                  <a:srgbClr val="08478B"/>
                </a:solidFill>
              </a:rPr>
              <a:t>Courbes de vulnérabilité</a:t>
            </a:r>
            <a:endParaRPr kumimoji="0" lang="fr-FR" b="1" i="0" u="none" strike="noStrike" kern="0" cap="none" spc="0" normalizeH="0" baseline="0" noProof="0" dirty="0">
              <a:ln>
                <a:noFill/>
              </a:ln>
              <a:solidFill>
                <a:srgbClr val="08478B"/>
              </a:solidFill>
              <a:effectLst/>
              <a:uLnTx/>
              <a:uFillTx/>
              <a:latin typeface="Arial"/>
            </a:endParaRPr>
          </a:p>
        </p:txBody>
      </p:sp>
      <p:sp>
        <p:nvSpPr>
          <p:cNvPr id="66" name="Rectangle 65">
            <a:extLst>
              <a:ext uri="{FF2B5EF4-FFF2-40B4-BE49-F238E27FC236}">
                <a16:creationId xmlns:a16="http://schemas.microsoft.com/office/drawing/2014/main" id="{71C82907-1955-3171-D835-3F2A6F8C6652}"/>
              </a:ext>
            </a:extLst>
          </p:cNvPr>
          <p:cNvSpPr/>
          <p:nvPr/>
        </p:nvSpPr>
        <p:spPr>
          <a:xfrm>
            <a:off x="300726" y="3179957"/>
            <a:ext cx="1755007" cy="548932"/>
          </a:xfrm>
          <a:prstGeom prst="rect">
            <a:avLst/>
          </a:prstGeom>
          <a:solidFill>
            <a:schemeClr val="accent4">
              <a:lumMod val="20000"/>
              <a:lumOff val="80000"/>
            </a:schemeClr>
          </a:solidFill>
          <a:ln w="25400" cap="flat" cmpd="sng" algn="ctr">
            <a:noFill/>
            <a:prstDash val="solid"/>
          </a:ln>
          <a:effectLst/>
        </p:spPr>
        <p:txBody>
          <a:bodyPr rtlCol="0" anchor="ctr"/>
          <a:lstStyle/>
          <a:p>
            <a:pPr lvl="0" algn="ctr">
              <a:defRPr/>
            </a:pPr>
            <a:r>
              <a:rPr lang="fr-FR" b="1" noProof="0" dirty="0">
                <a:solidFill>
                  <a:srgbClr val="08478B"/>
                </a:solidFill>
              </a:rPr>
              <a:t>Cartographie des actifs</a:t>
            </a:r>
            <a:endParaRPr kumimoji="0" lang="fr-FR" b="1" i="0" u="none" strike="noStrike" kern="0" cap="none" spc="0" normalizeH="0" baseline="0" noProof="0" dirty="0">
              <a:ln>
                <a:noFill/>
              </a:ln>
              <a:solidFill>
                <a:srgbClr val="08478B"/>
              </a:solidFill>
              <a:effectLst/>
              <a:uLnTx/>
              <a:uFillTx/>
              <a:latin typeface="Arial"/>
            </a:endParaRPr>
          </a:p>
        </p:txBody>
      </p:sp>
      <p:sp>
        <p:nvSpPr>
          <p:cNvPr id="67" name="Rectangle 66">
            <a:extLst>
              <a:ext uri="{FF2B5EF4-FFF2-40B4-BE49-F238E27FC236}">
                <a16:creationId xmlns:a16="http://schemas.microsoft.com/office/drawing/2014/main" id="{E0E4A6C4-A0BA-399F-EF5F-8777A9BED16C}"/>
              </a:ext>
            </a:extLst>
          </p:cNvPr>
          <p:cNvSpPr/>
          <p:nvPr/>
        </p:nvSpPr>
        <p:spPr>
          <a:xfrm>
            <a:off x="6221342" y="2435640"/>
            <a:ext cx="1558889"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rgbClr val="08478B"/>
                </a:solidFill>
              </a:rPr>
              <a:t>Solutions d’adaptation</a:t>
            </a:r>
            <a:endParaRPr kumimoji="0" lang="fr-FR" b="1" i="0" u="none" strike="noStrike" kern="0" cap="none" spc="0" normalizeH="0" baseline="0" noProof="0" dirty="0">
              <a:ln>
                <a:noFill/>
              </a:ln>
              <a:solidFill>
                <a:srgbClr val="08478B"/>
              </a:solidFill>
              <a:effectLst/>
              <a:uLnTx/>
              <a:uFillTx/>
              <a:latin typeface="Arial"/>
            </a:endParaRPr>
          </a:p>
        </p:txBody>
      </p:sp>
      <p:sp>
        <p:nvSpPr>
          <p:cNvPr id="68" name="Rectangle 67">
            <a:extLst>
              <a:ext uri="{FF2B5EF4-FFF2-40B4-BE49-F238E27FC236}">
                <a16:creationId xmlns:a16="http://schemas.microsoft.com/office/drawing/2014/main" id="{BD0247A2-4901-A900-8EA0-FB62A804C92B}"/>
              </a:ext>
            </a:extLst>
          </p:cNvPr>
          <p:cNvSpPr/>
          <p:nvPr/>
        </p:nvSpPr>
        <p:spPr>
          <a:xfrm>
            <a:off x="4229205" y="2435640"/>
            <a:ext cx="1558889" cy="828575"/>
          </a:xfrm>
          <a:prstGeom prst="rect">
            <a:avLst/>
          </a:prstGeom>
          <a:solidFill>
            <a:srgbClr val="00577E"/>
          </a:solidFill>
          <a:ln w="25400" cap="flat" cmpd="sng" algn="ctr">
            <a:noFill/>
            <a:prstDash val="solid"/>
          </a:ln>
          <a:effectLst/>
        </p:spPr>
        <p:txBody>
          <a:bodyPr rtlCol="0" anchor="ctr"/>
          <a:lstStyle/>
          <a:p>
            <a:pPr lvl="0" algn="ctr">
              <a:defRPr/>
            </a:pPr>
            <a:r>
              <a:rPr lang="fr-FR" b="1" noProof="0" dirty="0">
                <a:solidFill>
                  <a:schemeClr val="bg1"/>
                </a:solidFill>
              </a:rPr>
              <a:t>Pertes directes et indirectes</a:t>
            </a:r>
            <a:endParaRPr kumimoji="0" lang="fr-FR" b="1" i="0" u="none" strike="noStrike" kern="0" cap="none" spc="0" normalizeH="0" baseline="0" noProof="0" dirty="0">
              <a:ln>
                <a:noFill/>
              </a:ln>
              <a:solidFill>
                <a:schemeClr val="bg1"/>
              </a:solidFill>
              <a:effectLst/>
              <a:uLnTx/>
              <a:uFillTx/>
              <a:latin typeface="Arial"/>
            </a:endParaRPr>
          </a:p>
        </p:txBody>
      </p:sp>
      <p:sp>
        <p:nvSpPr>
          <p:cNvPr id="69" name="Rectangle 68">
            <a:extLst>
              <a:ext uri="{FF2B5EF4-FFF2-40B4-BE49-F238E27FC236}">
                <a16:creationId xmlns:a16="http://schemas.microsoft.com/office/drawing/2014/main" id="{5DDE7378-B180-2E2F-B609-DB298EFB8C97}"/>
              </a:ext>
            </a:extLst>
          </p:cNvPr>
          <p:cNvSpPr/>
          <p:nvPr/>
        </p:nvSpPr>
        <p:spPr>
          <a:xfrm>
            <a:off x="8192972" y="1269404"/>
            <a:ext cx="1558889" cy="681466"/>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rgbClr val="08478B"/>
                </a:solidFill>
              </a:rPr>
              <a:t>Avantages</a:t>
            </a:r>
            <a:endParaRPr kumimoji="0" lang="fr-FR" b="1" i="0" u="none" strike="noStrike" kern="0" cap="none" spc="0" normalizeH="0" baseline="0" noProof="0" dirty="0">
              <a:ln>
                <a:noFill/>
              </a:ln>
              <a:solidFill>
                <a:srgbClr val="08478B"/>
              </a:solidFill>
              <a:effectLst/>
              <a:uLnTx/>
              <a:uFillTx/>
              <a:latin typeface="Arial"/>
            </a:endParaRPr>
          </a:p>
        </p:txBody>
      </p:sp>
      <p:sp>
        <p:nvSpPr>
          <p:cNvPr id="70" name="Rectangle 69">
            <a:extLst>
              <a:ext uri="{FF2B5EF4-FFF2-40B4-BE49-F238E27FC236}">
                <a16:creationId xmlns:a16="http://schemas.microsoft.com/office/drawing/2014/main" id="{1B006E72-E603-DB2A-CDB2-4CCFDD38C899}"/>
              </a:ext>
            </a:extLst>
          </p:cNvPr>
          <p:cNvSpPr/>
          <p:nvPr/>
        </p:nvSpPr>
        <p:spPr>
          <a:xfrm>
            <a:off x="8192972" y="2435640"/>
            <a:ext cx="1558889"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rgbClr val="08478B"/>
                </a:solidFill>
              </a:rPr>
              <a:t>Solutions prioritaires</a:t>
            </a:r>
            <a:endParaRPr kumimoji="0" lang="fr-FR" b="1" i="0" u="none" strike="noStrike" kern="0" cap="none" spc="0" normalizeH="0" baseline="0" noProof="0" dirty="0">
              <a:ln>
                <a:noFill/>
              </a:ln>
              <a:solidFill>
                <a:srgbClr val="08478B"/>
              </a:solidFill>
              <a:effectLst/>
              <a:uLnTx/>
              <a:uFillTx/>
              <a:latin typeface="Arial"/>
            </a:endParaRPr>
          </a:p>
        </p:txBody>
      </p:sp>
      <p:cxnSp>
        <p:nvCxnSpPr>
          <p:cNvPr id="71" name="Straight Arrow Connector 70">
            <a:extLst>
              <a:ext uri="{FF2B5EF4-FFF2-40B4-BE49-F238E27FC236}">
                <a16:creationId xmlns:a16="http://schemas.microsoft.com/office/drawing/2014/main" id="{E55B4F06-3608-3510-8DCF-131766F7F1D6}"/>
              </a:ext>
            </a:extLst>
          </p:cNvPr>
          <p:cNvCxnSpPr>
            <a:cxnSpLocks/>
            <a:stCxn id="63" idx="3"/>
            <a:endCxn id="64" idx="1"/>
          </p:cNvCxnSpPr>
          <p:nvPr/>
        </p:nvCxnSpPr>
        <p:spPr>
          <a:xfrm>
            <a:off x="1859615" y="1654900"/>
            <a:ext cx="423282" cy="14480"/>
          </a:xfrm>
          <a:prstGeom prst="straightConnector1">
            <a:avLst/>
          </a:prstGeom>
          <a:noFill/>
          <a:ln w="19050" cap="flat" cmpd="sng" algn="ctr">
            <a:solidFill>
              <a:srgbClr val="00577E"/>
            </a:solidFill>
            <a:prstDash val="solid"/>
            <a:tailEnd type="triangle"/>
          </a:ln>
          <a:effectLst/>
        </p:spPr>
      </p:cxnSp>
      <p:cxnSp>
        <p:nvCxnSpPr>
          <p:cNvPr id="72" name="Straight Arrow Connector 71">
            <a:extLst>
              <a:ext uri="{FF2B5EF4-FFF2-40B4-BE49-F238E27FC236}">
                <a16:creationId xmlns:a16="http://schemas.microsoft.com/office/drawing/2014/main" id="{BB49A524-C4A0-C25B-2215-F97F586DD4A9}"/>
              </a:ext>
            </a:extLst>
          </p:cNvPr>
          <p:cNvCxnSpPr>
            <a:cxnSpLocks/>
            <a:stCxn id="66" idx="3"/>
            <a:endCxn id="65" idx="1"/>
          </p:cNvCxnSpPr>
          <p:nvPr/>
        </p:nvCxnSpPr>
        <p:spPr>
          <a:xfrm>
            <a:off x="2055733" y="3454423"/>
            <a:ext cx="216624" cy="0"/>
          </a:xfrm>
          <a:prstGeom prst="straightConnector1">
            <a:avLst/>
          </a:prstGeom>
          <a:noFill/>
          <a:ln w="19050" cap="flat" cmpd="sng" algn="ctr">
            <a:solidFill>
              <a:srgbClr val="00577E"/>
            </a:solidFill>
            <a:prstDash val="solid"/>
            <a:tailEnd type="triangle"/>
          </a:ln>
          <a:effectLst/>
        </p:spPr>
      </p:cxnSp>
      <p:cxnSp>
        <p:nvCxnSpPr>
          <p:cNvPr id="73" name="Straight Arrow Connector 72">
            <a:extLst>
              <a:ext uri="{FF2B5EF4-FFF2-40B4-BE49-F238E27FC236}">
                <a16:creationId xmlns:a16="http://schemas.microsoft.com/office/drawing/2014/main" id="{1B2B5879-31DB-0840-3A25-51ACE9A29BCA}"/>
              </a:ext>
            </a:extLst>
          </p:cNvPr>
          <p:cNvCxnSpPr>
            <a:cxnSpLocks/>
            <a:stCxn id="64" idx="3"/>
            <a:endCxn id="68" idx="1"/>
          </p:cNvCxnSpPr>
          <p:nvPr/>
        </p:nvCxnSpPr>
        <p:spPr>
          <a:xfrm>
            <a:off x="3841786" y="1669380"/>
            <a:ext cx="387419" cy="1180548"/>
          </a:xfrm>
          <a:prstGeom prst="straightConnector1">
            <a:avLst/>
          </a:prstGeom>
          <a:noFill/>
          <a:ln w="19050" cap="flat" cmpd="sng" algn="ctr">
            <a:solidFill>
              <a:srgbClr val="00577E"/>
            </a:solidFill>
            <a:prstDash val="solid"/>
            <a:tailEnd type="triangle"/>
          </a:ln>
          <a:effectLst/>
        </p:spPr>
      </p:cxnSp>
      <p:cxnSp>
        <p:nvCxnSpPr>
          <p:cNvPr id="74" name="Straight Arrow Connector 73">
            <a:extLst>
              <a:ext uri="{FF2B5EF4-FFF2-40B4-BE49-F238E27FC236}">
                <a16:creationId xmlns:a16="http://schemas.microsoft.com/office/drawing/2014/main" id="{A605D3AD-F03E-A2C0-8D55-EA0A77042DE9}"/>
              </a:ext>
            </a:extLst>
          </p:cNvPr>
          <p:cNvCxnSpPr>
            <a:cxnSpLocks/>
            <a:stCxn id="65" idx="3"/>
            <a:endCxn id="68" idx="1"/>
          </p:cNvCxnSpPr>
          <p:nvPr/>
        </p:nvCxnSpPr>
        <p:spPr>
          <a:xfrm flipV="1">
            <a:off x="3992594" y="2849928"/>
            <a:ext cx="236611" cy="604495"/>
          </a:xfrm>
          <a:prstGeom prst="straightConnector1">
            <a:avLst/>
          </a:prstGeom>
          <a:noFill/>
          <a:ln w="19050" cap="flat" cmpd="sng" algn="ctr">
            <a:solidFill>
              <a:srgbClr val="00577E"/>
            </a:solidFill>
            <a:prstDash val="solid"/>
            <a:tailEnd type="triangle"/>
          </a:ln>
          <a:effectLst/>
        </p:spPr>
      </p:cxnSp>
      <p:cxnSp>
        <p:nvCxnSpPr>
          <p:cNvPr id="75" name="Straight Arrow Connector 74">
            <a:extLst>
              <a:ext uri="{FF2B5EF4-FFF2-40B4-BE49-F238E27FC236}">
                <a16:creationId xmlns:a16="http://schemas.microsoft.com/office/drawing/2014/main" id="{26FB00D0-045D-8ADD-F41A-07E61E661504}"/>
              </a:ext>
            </a:extLst>
          </p:cNvPr>
          <p:cNvCxnSpPr>
            <a:cxnSpLocks/>
            <a:stCxn id="68" idx="3"/>
            <a:endCxn id="67" idx="1"/>
          </p:cNvCxnSpPr>
          <p:nvPr/>
        </p:nvCxnSpPr>
        <p:spPr>
          <a:xfrm>
            <a:off x="5788094" y="2849928"/>
            <a:ext cx="433248" cy="0"/>
          </a:xfrm>
          <a:prstGeom prst="straightConnector1">
            <a:avLst/>
          </a:prstGeom>
          <a:noFill/>
          <a:ln w="19050" cap="flat" cmpd="sng" algn="ctr">
            <a:solidFill>
              <a:srgbClr val="00577E"/>
            </a:solidFill>
            <a:prstDash val="solid"/>
            <a:tailEnd type="triangle"/>
          </a:ln>
          <a:effectLst/>
        </p:spPr>
      </p:cxnSp>
      <p:sp>
        <p:nvSpPr>
          <p:cNvPr id="76" name="Rectangle 75">
            <a:extLst>
              <a:ext uri="{FF2B5EF4-FFF2-40B4-BE49-F238E27FC236}">
                <a16:creationId xmlns:a16="http://schemas.microsoft.com/office/drawing/2014/main" id="{5F0C2152-3390-D234-E596-E216820C06D2}"/>
              </a:ext>
            </a:extLst>
          </p:cNvPr>
          <p:cNvSpPr/>
          <p:nvPr/>
        </p:nvSpPr>
        <p:spPr>
          <a:xfrm>
            <a:off x="10185109" y="4021341"/>
            <a:ext cx="1558889" cy="930907"/>
          </a:xfrm>
          <a:prstGeom prst="rect">
            <a:avLst/>
          </a:prstGeom>
          <a:solidFill>
            <a:srgbClr val="A5C100"/>
          </a:solidFill>
          <a:ln w="25400" cap="flat" cmpd="sng" algn="ctr">
            <a:noFill/>
            <a:prstDash val="solid"/>
          </a:ln>
          <a:effectLst/>
        </p:spPr>
        <p:txBody>
          <a:bodyPr rtlCol="0" anchor="ctr"/>
          <a:lstStyle/>
          <a:p>
            <a:pPr lvl="0" algn="ctr">
              <a:defRPr/>
            </a:pPr>
            <a:r>
              <a:rPr lang="fr-FR" b="1" noProof="0" dirty="0">
                <a:solidFill>
                  <a:schemeClr val="bg1"/>
                </a:solidFill>
              </a:rPr>
              <a:t>Analyse coûts-avantages</a:t>
            </a:r>
            <a:endParaRPr kumimoji="0" lang="fr-FR" b="1" i="0" u="none" strike="noStrike" kern="0" cap="none" spc="0" normalizeH="0" baseline="0" noProof="0" dirty="0">
              <a:ln>
                <a:noFill/>
              </a:ln>
              <a:solidFill>
                <a:schemeClr val="bg1"/>
              </a:solidFill>
              <a:effectLst/>
              <a:uLnTx/>
              <a:uFillTx/>
              <a:latin typeface="Arial"/>
            </a:endParaRPr>
          </a:p>
        </p:txBody>
      </p:sp>
      <p:sp>
        <p:nvSpPr>
          <p:cNvPr id="77" name="Rectangle 76">
            <a:extLst>
              <a:ext uri="{FF2B5EF4-FFF2-40B4-BE49-F238E27FC236}">
                <a16:creationId xmlns:a16="http://schemas.microsoft.com/office/drawing/2014/main" id="{A073A725-9F22-456F-38DD-9ED66659E3E0}"/>
              </a:ext>
            </a:extLst>
          </p:cNvPr>
          <p:cNvSpPr/>
          <p:nvPr/>
        </p:nvSpPr>
        <p:spPr>
          <a:xfrm>
            <a:off x="8192972" y="4021342"/>
            <a:ext cx="1558889" cy="930906"/>
          </a:xfrm>
          <a:prstGeom prst="rect">
            <a:avLst/>
          </a:prstGeom>
          <a:solidFill>
            <a:srgbClr val="A5C100"/>
          </a:solidFill>
          <a:ln w="25400" cap="flat" cmpd="sng" algn="ctr">
            <a:noFill/>
            <a:prstDash val="solid"/>
          </a:ln>
          <a:effectLst/>
        </p:spPr>
        <p:txBody>
          <a:bodyPr rtlCol="0" anchor="ctr"/>
          <a:lstStyle/>
          <a:p>
            <a:pPr algn="ctr"/>
            <a:r>
              <a:rPr lang="fr-FR" b="1" noProof="0" dirty="0">
                <a:solidFill>
                  <a:schemeClr val="bg1"/>
                </a:solidFill>
              </a:rPr>
              <a:t>Lignes directrices techniques</a:t>
            </a:r>
          </a:p>
        </p:txBody>
      </p:sp>
      <p:cxnSp>
        <p:nvCxnSpPr>
          <p:cNvPr id="78" name="Straight Arrow Connector 77">
            <a:extLst>
              <a:ext uri="{FF2B5EF4-FFF2-40B4-BE49-F238E27FC236}">
                <a16:creationId xmlns:a16="http://schemas.microsoft.com/office/drawing/2014/main" id="{BEBA4B62-5E17-ED49-E846-799B2542A506}"/>
              </a:ext>
            </a:extLst>
          </p:cNvPr>
          <p:cNvCxnSpPr>
            <a:cxnSpLocks/>
            <a:stCxn id="67" idx="3"/>
            <a:endCxn id="70" idx="1"/>
          </p:cNvCxnSpPr>
          <p:nvPr/>
        </p:nvCxnSpPr>
        <p:spPr>
          <a:xfrm>
            <a:off x="7780231" y="2849928"/>
            <a:ext cx="412741" cy="0"/>
          </a:xfrm>
          <a:prstGeom prst="straightConnector1">
            <a:avLst/>
          </a:prstGeom>
          <a:noFill/>
          <a:ln w="19050" cap="flat" cmpd="sng" algn="ctr">
            <a:solidFill>
              <a:srgbClr val="00577E"/>
            </a:solidFill>
            <a:prstDash val="solid"/>
            <a:tailEnd type="triangle"/>
          </a:ln>
          <a:effectLst/>
        </p:spPr>
      </p:cxnSp>
      <p:sp>
        <p:nvSpPr>
          <p:cNvPr id="79" name="Rectangle 78">
            <a:extLst>
              <a:ext uri="{FF2B5EF4-FFF2-40B4-BE49-F238E27FC236}">
                <a16:creationId xmlns:a16="http://schemas.microsoft.com/office/drawing/2014/main" id="{E5F1FC35-5617-09E9-485B-D5CFC975B90A}"/>
              </a:ext>
            </a:extLst>
          </p:cNvPr>
          <p:cNvSpPr/>
          <p:nvPr/>
        </p:nvSpPr>
        <p:spPr>
          <a:xfrm>
            <a:off x="9189040" y="5442397"/>
            <a:ext cx="1558889" cy="930906"/>
          </a:xfrm>
          <a:prstGeom prst="rect">
            <a:avLst/>
          </a:prstGeom>
          <a:solidFill>
            <a:srgbClr val="A5C100"/>
          </a:solidFill>
          <a:ln w="25400" cap="flat" cmpd="sng" algn="ctr">
            <a:noFill/>
            <a:prstDash val="solid"/>
          </a:ln>
          <a:effectLst/>
        </p:spPr>
        <p:txBody>
          <a:bodyPr rtlCol="0" anchor="ctr"/>
          <a:lstStyle/>
          <a:p>
            <a:pPr lvl="0" algn="ctr">
              <a:defRPr/>
            </a:pPr>
            <a:r>
              <a:rPr lang="fr-FR" b="1" kern="0" noProof="0" dirty="0">
                <a:solidFill>
                  <a:prstClr val="white"/>
                </a:solidFill>
                <a:latin typeface="Arial"/>
              </a:rPr>
              <a:t>Justification de l'adaptation</a:t>
            </a:r>
            <a:endParaRPr kumimoji="0" lang="fr-FR" b="1" i="0" u="none" strike="noStrike" kern="0" cap="none" spc="0" normalizeH="0" baseline="0" noProof="0" dirty="0">
              <a:ln>
                <a:noFill/>
              </a:ln>
              <a:solidFill>
                <a:prstClr val="white"/>
              </a:solidFill>
              <a:effectLst/>
              <a:uLnTx/>
              <a:uFillTx/>
              <a:latin typeface="Arial"/>
              <a:ea typeface="+mn-ea"/>
              <a:cs typeface="+mn-cs"/>
            </a:endParaRPr>
          </a:p>
        </p:txBody>
      </p:sp>
      <p:cxnSp>
        <p:nvCxnSpPr>
          <p:cNvPr id="80" name="Connector: Elbow 79">
            <a:extLst>
              <a:ext uri="{FF2B5EF4-FFF2-40B4-BE49-F238E27FC236}">
                <a16:creationId xmlns:a16="http://schemas.microsoft.com/office/drawing/2014/main" id="{8BD834FE-BA3E-82C0-5759-E6DB867A8941}"/>
              </a:ext>
            </a:extLst>
          </p:cNvPr>
          <p:cNvCxnSpPr>
            <a:cxnSpLocks/>
            <a:stCxn id="69" idx="3"/>
            <a:endCxn id="76" idx="3"/>
          </p:cNvCxnSpPr>
          <p:nvPr/>
        </p:nvCxnSpPr>
        <p:spPr>
          <a:xfrm>
            <a:off x="9751861" y="1610137"/>
            <a:ext cx="1992137" cy="2876658"/>
          </a:xfrm>
          <a:prstGeom prst="bentConnector3">
            <a:avLst>
              <a:gd name="adj1" fmla="val 111475"/>
            </a:avLst>
          </a:prstGeom>
          <a:noFill/>
          <a:ln w="19050" cap="flat" cmpd="sng" algn="ctr">
            <a:solidFill>
              <a:srgbClr val="00577E"/>
            </a:solidFill>
            <a:prstDash val="solid"/>
            <a:tailEnd type="triangle"/>
          </a:ln>
          <a:effectLst/>
        </p:spPr>
      </p:cxnSp>
      <p:sp>
        <p:nvSpPr>
          <p:cNvPr id="81" name="Rectangle 80">
            <a:extLst>
              <a:ext uri="{FF2B5EF4-FFF2-40B4-BE49-F238E27FC236}">
                <a16:creationId xmlns:a16="http://schemas.microsoft.com/office/drawing/2014/main" id="{F48DFA2B-F72E-CD2B-2E24-59E8E1F88BD7}"/>
              </a:ext>
            </a:extLst>
          </p:cNvPr>
          <p:cNvSpPr/>
          <p:nvPr/>
        </p:nvSpPr>
        <p:spPr>
          <a:xfrm>
            <a:off x="10185109" y="2435640"/>
            <a:ext cx="1558889"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kumimoji="0" lang="fr-FR" b="1" i="0" u="none" strike="noStrike" kern="0" cap="none" spc="0" normalizeH="0" baseline="0" noProof="0" dirty="0">
                <a:ln>
                  <a:noFill/>
                </a:ln>
                <a:solidFill>
                  <a:srgbClr val="00577E"/>
                </a:solidFill>
                <a:effectLst/>
                <a:uLnTx/>
                <a:uFillTx/>
                <a:latin typeface="Arial"/>
                <a:ea typeface="+mn-ea"/>
                <a:cs typeface="+mn-cs"/>
              </a:rPr>
              <a:t>Des </a:t>
            </a:r>
            <a:r>
              <a:rPr lang="fr-FR" b="1" noProof="0" dirty="0">
                <a:solidFill>
                  <a:srgbClr val="08478B"/>
                </a:solidFill>
              </a:rPr>
              <a:t>coûts</a:t>
            </a:r>
            <a:endParaRPr kumimoji="0" lang="fr-FR" b="1" i="0" u="none" strike="noStrike" kern="0" cap="none" spc="0" normalizeH="0" baseline="0" noProof="0" dirty="0">
              <a:ln>
                <a:noFill/>
              </a:ln>
              <a:solidFill>
                <a:srgbClr val="08478B"/>
              </a:solidFill>
              <a:effectLst/>
              <a:uLnTx/>
              <a:uFillTx/>
              <a:latin typeface="Arial"/>
            </a:endParaRPr>
          </a:p>
        </p:txBody>
      </p:sp>
      <p:cxnSp>
        <p:nvCxnSpPr>
          <p:cNvPr id="82" name="Straight Arrow Connector 81">
            <a:extLst>
              <a:ext uri="{FF2B5EF4-FFF2-40B4-BE49-F238E27FC236}">
                <a16:creationId xmlns:a16="http://schemas.microsoft.com/office/drawing/2014/main" id="{A952360A-3C12-733C-7B5F-83E6EB59D3B7}"/>
              </a:ext>
            </a:extLst>
          </p:cNvPr>
          <p:cNvCxnSpPr>
            <a:cxnSpLocks/>
            <a:stCxn id="70" idx="3"/>
            <a:endCxn id="81" idx="1"/>
          </p:cNvCxnSpPr>
          <p:nvPr/>
        </p:nvCxnSpPr>
        <p:spPr>
          <a:xfrm>
            <a:off x="9751861" y="2849928"/>
            <a:ext cx="433248" cy="0"/>
          </a:xfrm>
          <a:prstGeom prst="straightConnector1">
            <a:avLst/>
          </a:prstGeom>
          <a:noFill/>
          <a:ln w="19050" cap="flat" cmpd="sng" algn="ctr">
            <a:solidFill>
              <a:srgbClr val="00577E"/>
            </a:solidFill>
            <a:prstDash val="solid"/>
            <a:tailEnd type="triangle"/>
          </a:ln>
          <a:effectLst/>
        </p:spPr>
      </p:cxnSp>
      <p:cxnSp>
        <p:nvCxnSpPr>
          <p:cNvPr id="83" name="Straight Arrow Connector 82">
            <a:extLst>
              <a:ext uri="{FF2B5EF4-FFF2-40B4-BE49-F238E27FC236}">
                <a16:creationId xmlns:a16="http://schemas.microsoft.com/office/drawing/2014/main" id="{CECD5580-76D6-F52C-A9CA-3F8614BDB0A8}"/>
              </a:ext>
            </a:extLst>
          </p:cNvPr>
          <p:cNvCxnSpPr>
            <a:cxnSpLocks/>
            <a:stCxn id="70" idx="0"/>
            <a:endCxn id="69" idx="2"/>
          </p:cNvCxnSpPr>
          <p:nvPr/>
        </p:nvCxnSpPr>
        <p:spPr>
          <a:xfrm flipV="1">
            <a:off x="8972417" y="1950870"/>
            <a:ext cx="0" cy="484770"/>
          </a:xfrm>
          <a:prstGeom prst="straightConnector1">
            <a:avLst/>
          </a:prstGeom>
          <a:noFill/>
          <a:ln w="19050" cap="flat" cmpd="sng" algn="ctr">
            <a:solidFill>
              <a:srgbClr val="00577E"/>
            </a:solidFill>
            <a:prstDash val="solid"/>
            <a:tailEnd type="triangle"/>
          </a:ln>
          <a:effectLst/>
        </p:spPr>
      </p:cxnSp>
      <p:cxnSp>
        <p:nvCxnSpPr>
          <p:cNvPr id="84" name="Straight Arrow Connector 83">
            <a:extLst>
              <a:ext uri="{FF2B5EF4-FFF2-40B4-BE49-F238E27FC236}">
                <a16:creationId xmlns:a16="http://schemas.microsoft.com/office/drawing/2014/main" id="{4DCAB905-29CD-F1E4-88A2-A4E0C10AD910}"/>
              </a:ext>
            </a:extLst>
          </p:cNvPr>
          <p:cNvCxnSpPr>
            <a:cxnSpLocks/>
            <a:stCxn id="81" idx="2"/>
            <a:endCxn id="76" idx="0"/>
          </p:cNvCxnSpPr>
          <p:nvPr/>
        </p:nvCxnSpPr>
        <p:spPr>
          <a:xfrm>
            <a:off x="10964554" y="3264215"/>
            <a:ext cx="0" cy="757126"/>
          </a:xfrm>
          <a:prstGeom prst="straightConnector1">
            <a:avLst/>
          </a:prstGeom>
          <a:noFill/>
          <a:ln w="19050" cap="flat" cmpd="sng" algn="ctr">
            <a:solidFill>
              <a:srgbClr val="00577E"/>
            </a:solidFill>
            <a:prstDash val="solid"/>
            <a:tailEnd type="triangle"/>
          </a:ln>
          <a:effectLst/>
        </p:spPr>
      </p:cxnSp>
      <p:cxnSp>
        <p:nvCxnSpPr>
          <p:cNvPr id="85" name="Straight Arrow Connector 84">
            <a:extLst>
              <a:ext uri="{FF2B5EF4-FFF2-40B4-BE49-F238E27FC236}">
                <a16:creationId xmlns:a16="http://schemas.microsoft.com/office/drawing/2014/main" id="{55628ABD-B394-B55D-35EA-64DF3CA8C7C9}"/>
              </a:ext>
            </a:extLst>
          </p:cNvPr>
          <p:cNvCxnSpPr>
            <a:cxnSpLocks/>
            <a:stCxn id="70" idx="2"/>
            <a:endCxn id="77" idx="0"/>
          </p:cNvCxnSpPr>
          <p:nvPr/>
        </p:nvCxnSpPr>
        <p:spPr>
          <a:xfrm>
            <a:off x="8972417" y="3264215"/>
            <a:ext cx="0" cy="757127"/>
          </a:xfrm>
          <a:prstGeom prst="straightConnector1">
            <a:avLst/>
          </a:prstGeom>
          <a:noFill/>
          <a:ln w="19050" cap="flat" cmpd="sng" algn="ctr">
            <a:solidFill>
              <a:srgbClr val="00577E"/>
            </a:solidFill>
            <a:prstDash val="solid"/>
            <a:tailEnd type="triangle"/>
          </a:ln>
          <a:effectLst/>
        </p:spPr>
      </p:cxnSp>
      <p:cxnSp>
        <p:nvCxnSpPr>
          <p:cNvPr id="86" name="Straight Arrow Connector 85">
            <a:extLst>
              <a:ext uri="{FF2B5EF4-FFF2-40B4-BE49-F238E27FC236}">
                <a16:creationId xmlns:a16="http://schemas.microsoft.com/office/drawing/2014/main" id="{1111A6E9-28DC-D320-7074-02FB3C0ADF7F}"/>
              </a:ext>
            </a:extLst>
          </p:cNvPr>
          <p:cNvCxnSpPr>
            <a:cxnSpLocks/>
            <a:stCxn id="77" idx="2"/>
            <a:endCxn id="79" idx="0"/>
          </p:cNvCxnSpPr>
          <p:nvPr/>
        </p:nvCxnSpPr>
        <p:spPr>
          <a:xfrm>
            <a:off x="8972417" y="4952248"/>
            <a:ext cx="996068" cy="490149"/>
          </a:xfrm>
          <a:prstGeom prst="straightConnector1">
            <a:avLst/>
          </a:prstGeom>
          <a:noFill/>
          <a:ln w="19050" cap="flat" cmpd="sng" algn="ctr">
            <a:solidFill>
              <a:srgbClr val="00577E"/>
            </a:solidFill>
            <a:prstDash val="solid"/>
            <a:tailEnd type="triangle"/>
          </a:ln>
          <a:effectLst/>
        </p:spPr>
      </p:cxnSp>
      <p:cxnSp>
        <p:nvCxnSpPr>
          <p:cNvPr id="87" name="Straight Arrow Connector 86">
            <a:extLst>
              <a:ext uri="{FF2B5EF4-FFF2-40B4-BE49-F238E27FC236}">
                <a16:creationId xmlns:a16="http://schemas.microsoft.com/office/drawing/2014/main" id="{E1E83B4E-C11F-610C-7BB7-37728E4FB12E}"/>
              </a:ext>
            </a:extLst>
          </p:cNvPr>
          <p:cNvCxnSpPr>
            <a:cxnSpLocks/>
            <a:stCxn id="76" idx="2"/>
            <a:endCxn id="79" idx="0"/>
          </p:cNvCxnSpPr>
          <p:nvPr/>
        </p:nvCxnSpPr>
        <p:spPr>
          <a:xfrm flipH="1">
            <a:off x="9968485" y="4952248"/>
            <a:ext cx="996069" cy="490149"/>
          </a:xfrm>
          <a:prstGeom prst="straightConnector1">
            <a:avLst/>
          </a:prstGeom>
          <a:noFill/>
          <a:ln w="19050" cap="flat" cmpd="sng" algn="ctr">
            <a:solidFill>
              <a:srgbClr val="00577E"/>
            </a:solidFill>
            <a:prstDash val="solid"/>
            <a:tailEnd type="triangle"/>
          </a:ln>
          <a:effectLst/>
        </p:spPr>
      </p:cxnSp>
      <p:cxnSp>
        <p:nvCxnSpPr>
          <p:cNvPr id="88" name="Connector: Elbow 87">
            <a:extLst>
              <a:ext uri="{FF2B5EF4-FFF2-40B4-BE49-F238E27FC236}">
                <a16:creationId xmlns:a16="http://schemas.microsoft.com/office/drawing/2014/main" id="{9262A62A-3920-377E-5CC7-9D7793DB933A}"/>
              </a:ext>
            </a:extLst>
          </p:cNvPr>
          <p:cNvCxnSpPr>
            <a:cxnSpLocks/>
            <a:stCxn id="68" idx="2"/>
            <a:endCxn id="79" idx="1"/>
          </p:cNvCxnSpPr>
          <p:nvPr/>
        </p:nvCxnSpPr>
        <p:spPr>
          <a:xfrm rot="16200000" flipH="1">
            <a:off x="5777028" y="2495837"/>
            <a:ext cx="2643635" cy="4180390"/>
          </a:xfrm>
          <a:prstGeom prst="bentConnector2">
            <a:avLst/>
          </a:prstGeom>
          <a:noFill/>
          <a:ln w="19050" cap="flat" cmpd="sng" algn="ctr">
            <a:solidFill>
              <a:srgbClr val="00577E"/>
            </a:solidFill>
            <a:prstDash val="solid"/>
            <a:tailEnd type="triangle"/>
          </a:ln>
          <a:effectLst/>
        </p:spPr>
      </p:cxnSp>
      <p:sp>
        <p:nvSpPr>
          <p:cNvPr id="89" name="Rectangle 88">
            <a:extLst>
              <a:ext uri="{FF2B5EF4-FFF2-40B4-BE49-F238E27FC236}">
                <a16:creationId xmlns:a16="http://schemas.microsoft.com/office/drawing/2014/main" id="{10A336C1-3872-DF6E-C64F-4A195417D805}"/>
              </a:ext>
            </a:extLst>
          </p:cNvPr>
          <p:cNvSpPr/>
          <p:nvPr/>
        </p:nvSpPr>
        <p:spPr>
          <a:xfrm>
            <a:off x="2272356" y="4021342"/>
            <a:ext cx="1720238" cy="930906"/>
          </a:xfrm>
          <a:prstGeom prst="rect">
            <a:avLst/>
          </a:prstGeom>
          <a:solidFill>
            <a:srgbClr val="00577E">
              <a:lumMod val="20000"/>
              <a:lumOff val="80000"/>
            </a:srgbClr>
          </a:solidFill>
          <a:ln w="25400" cap="flat" cmpd="sng" algn="ctr">
            <a:noFill/>
            <a:prstDash val="solid"/>
          </a:ln>
          <a:effectLst/>
        </p:spPr>
        <p:txBody>
          <a:bodyPr rtlCol="0" anchor="ctr"/>
          <a:lstStyle/>
          <a:p>
            <a:pPr lvl="0" algn="ctr">
              <a:defRPr/>
            </a:pPr>
            <a:r>
              <a:rPr lang="fr-FR" b="1" noProof="0" dirty="0">
                <a:solidFill>
                  <a:srgbClr val="08478B"/>
                </a:solidFill>
              </a:rPr>
              <a:t>Données socio-économiques</a:t>
            </a:r>
            <a:endParaRPr kumimoji="0" lang="fr-FR" b="1" i="0" u="none" strike="noStrike" kern="0" cap="none" spc="0" normalizeH="0" baseline="0" noProof="0" dirty="0">
              <a:ln>
                <a:noFill/>
              </a:ln>
              <a:solidFill>
                <a:srgbClr val="08478B"/>
              </a:solidFill>
              <a:effectLst/>
              <a:uLnTx/>
              <a:uFillTx/>
              <a:latin typeface="Arial"/>
            </a:endParaRPr>
          </a:p>
        </p:txBody>
      </p:sp>
      <p:sp>
        <p:nvSpPr>
          <p:cNvPr id="3" name="Rectangle 2">
            <a:extLst>
              <a:ext uri="{FF2B5EF4-FFF2-40B4-BE49-F238E27FC236}">
                <a16:creationId xmlns:a16="http://schemas.microsoft.com/office/drawing/2014/main" id="{776A18F5-EEE3-A19E-8BE6-64B907E2AA11}"/>
              </a:ext>
            </a:extLst>
          </p:cNvPr>
          <p:cNvSpPr/>
          <p:nvPr/>
        </p:nvSpPr>
        <p:spPr>
          <a:xfrm>
            <a:off x="215965" y="1000688"/>
            <a:ext cx="3702864" cy="1089044"/>
          </a:xfrm>
          <a:prstGeom prst="rect">
            <a:avLst/>
          </a:prstGeom>
          <a:noFill/>
          <a:ln w="28575">
            <a:solidFill>
              <a:schemeClr val="accent5">
                <a:lumMod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 name="Rectangle 3">
            <a:extLst>
              <a:ext uri="{FF2B5EF4-FFF2-40B4-BE49-F238E27FC236}">
                <a16:creationId xmlns:a16="http://schemas.microsoft.com/office/drawing/2014/main" id="{1D40F6E8-980F-A7F5-4983-6E23E7D1F9EA}"/>
              </a:ext>
            </a:extLst>
          </p:cNvPr>
          <p:cNvSpPr/>
          <p:nvPr/>
        </p:nvSpPr>
        <p:spPr>
          <a:xfrm>
            <a:off x="193777" y="3089677"/>
            <a:ext cx="1861956" cy="1013608"/>
          </a:xfrm>
          <a:prstGeom prst="rect">
            <a:avLst/>
          </a:prstGeom>
          <a:noFill/>
          <a:ln w="28575">
            <a:solidFill>
              <a:schemeClr val="accent4">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5" name="TextBox 4">
            <a:extLst>
              <a:ext uri="{FF2B5EF4-FFF2-40B4-BE49-F238E27FC236}">
                <a16:creationId xmlns:a16="http://schemas.microsoft.com/office/drawing/2014/main" id="{07864F0F-1CF5-E39B-0919-C3C906F56EF7}"/>
              </a:ext>
            </a:extLst>
          </p:cNvPr>
          <p:cNvSpPr txBox="1"/>
          <p:nvPr/>
        </p:nvSpPr>
        <p:spPr>
          <a:xfrm>
            <a:off x="242295" y="965985"/>
            <a:ext cx="562975" cy="954107"/>
          </a:xfrm>
          <a:prstGeom prst="rect">
            <a:avLst/>
          </a:prstGeom>
          <a:noFill/>
        </p:spPr>
        <p:txBody>
          <a:bodyPr wrap="none" rtlCol="0">
            <a:spAutoFit/>
          </a:bodyPr>
          <a:lstStyle/>
          <a:p>
            <a:r>
              <a:rPr lang="fr-FR" sz="1400" b="1" noProof="0" dirty="0">
                <a:solidFill>
                  <a:srgbClr val="92D050"/>
                </a:solidFill>
              </a:rPr>
              <a:t>Aléa</a:t>
            </a:r>
          </a:p>
          <a:p>
            <a:br>
              <a:rPr lang="fr-FR" sz="1400" noProof="0" dirty="0"/>
            </a:br>
            <a:br>
              <a:rPr lang="fr-FR" sz="1400" noProof="0" dirty="0"/>
            </a:br>
            <a:endParaRPr lang="fr-FR" sz="1400" b="1" noProof="0" dirty="0">
              <a:solidFill>
                <a:schemeClr val="accent5">
                  <a:lumMod val="50000"/>
                </a:schemeClr>
              </a:solidFill>
            </a:endParaRPr>
          </a:p>
        </p:txBody>
      </p:sp>
      <p:sp>
        <p:nvSpPr>
          <p:cNvPr id="6" name="TextBox 5">
            <a:extLst>
              <a:ext uri="{FF2B5EF4-FFF2-40B4-BE49-F238E27FC236}">
                <a16:creationId xmlns:a16="http://schemas.microsoft.com/office/drawing/2014/main" id="{5DAFD14A-7E1E-C340-29ED-1A9983D8D4BE}"/>
              </a:ext>
            </a:extLst>
          </p:cNvPr>
          <p:cNvSpPr txBox="1"/>
          <p:nvPr/>
        </p:nvSpPr>
        <p:spPr>
          <a:xfrm>
            <a:off x="215965" y="3762198"/>
            <a:ext cx="1098378" cy="307777"/>
          </a:xfrm>
          <a:prstGeom prst="rect">
            <a:avLst/>
          </a:prstGeom>
          <a:noFill/>
        </p:spPr>
        <p:txBody>
          <a:bodyPr wrap="none" rtlCol="0">
            <a:spAutoFit/>
          </a:bodyPr>
          <a:lstStyle/>
          <a:p>
            <a:r>
              <a:rPr lang="fr-FR" sz="1400" b="1" noProof="0" dirty="0">
                <a:solidFill>
                  <a:schemeClr val="accent4">
                    <a:lumMod val="75000"/>
                  </a:schemeClr>
                </a:solidFill>
              </a:rPr>
              <a:t>Exposition</a:t>
            </a:r>
          </a:p>
        </p:txBody>
      </p:sp>
      <p:cxnSp>
        <p:nvCxnSpPr>
          <p:cNvPr id="8" name="Straight Arrow Connector 7">
            <a:extLst>
              <a:ext uri="{FF2B5EF4-FFF2-40B4-BE49-F238E27FC236}">
                <a16:creationId xmlns:a16="http://schemas.microsoft.com/office/drawing/2014/main" id="{0DF03065-3AE5-6C3D-2B71-2A1391F0F421}"/>
              </a:ext>
            </a:extLst>
          </p:cNvPr>
          <p:cNvCxnSpPr>
            <a:cxnSpLocks/>
            <a:stCxn id="89" idx="0"/>
            <a:endCxn id="65" idx="2"/>
          </p:cNvCxnSpPr>
          <p:nvPr/>
        </p:nvCxnSpPr>
        <p:spPr>
          <a:xfrm flipV="1">
            <a:off x="3132475" y="3728889"/>
            <a:ext cx="1" cy="292453"/>
          </a:xfrm>
          <a:prstGeom prst="straightConnector1">
            <a:avLst/>
          </a:prstGeom>
          <a:noFill/>
          <a:ln w="19050" cap="flat" cmpd="sng" algn="ctr">
            <a:solidFill>
              <a:srgbClr val="00577E"/>
            </a:solidFill>
            <a:prstDash val="solid"/>
            <a:tailEnd type="triangle"/>
          </a:ln>
          <a:effectLst/>
        </p:spPr>
      </p:cxnSp>
      <p:sp>
        <p:nvSpPr>
          <p:cNvPr id="11" name="Rectangle 10">
            <a:extLst>
              <a:ext uri="{FF2B5EF4-FFF2-40B4-BE49-F238E27FC236}">
                <a16:creationId xmlns:a16="http://schemas.microsoft.com/office/drawing/2014/main" id="{FFAA69CA-8C76-95FE-5597-4091065A5DB6}"/>
              </a:ext>
            </a:extLst>
          </p:cNvPr>
          <p:cNvSpPr/>
          <p:nvPr/>
        </p:nvSpPr>
        <p:spPr>
          <a:xfrm>
            <a:off x="2160480" y="2262636"/>
            <a:ext cx="3844237" cy="3052006"/>
          </a:xfrm>
          <a:prstGeom prst="rect">
            <a:avLst/>
          </a:prstGeom>
          <a:noFill/>
          <a:ln w="28575">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2" name="TextBox 11">
            <a:extLst>
              <a:ext uri="{FF2B5EF4-FFF2-40B4-BE49-F238E27FC236}">
                <a16:creationId xmlns:a16="http://schemas.microsoft.com/office/drawing/2014/main" id="{AD9AAF41-84A9-48C0-F792-1CE96D3D6BA1}"/>
              </a:ext>
            </a:extLst>
          </p:cNvPr>
          <p:cNvSpPr txBox="1"/>
          <p:nvPr/>
        </p:nvSpPr>
        <p:spPr>
          <a:xfrm>
            <a:off x="2161979" y="5006865"/>
            <a:ext cx="1252009" cy="954107"/>
          </a:xfrm>
          <a:prstGeom prst="rect">
            <a:avLst/>
          </a:prstGeom>
          <a:noFill/>
        </p:spPr>
        <p:txBody>
          <a:bodyPr wrap="none" rtlCol="0">
            <a:spAutoFit/>
          </a:bodyPr>
          <a:lstStyle/>
          <a:p>
            <a:r>
              <a:rPr lang="fr-FR" sz="1400" b="1" noProof="0" dirty="0">
                <a:solidFill>
                  <a:schemeClr val="accent1"/>
                </a:solidFill>
              </a:rPr>
              <a:t>Vulnérabilité</a:t>
            </a:r>
          </a:p>
          <a:p>
            <a:br>
              <a:rPr lang="fr-FR" sz="1400" noProof="0" dirty="0"/>
            </a:br>
            <a:br>
              <a:rPr lang="fr-FR" sz="1400" noProof="0" dirty="0"/>
            </a:br>
            <a:endParaRPr lang="fr-FR" sz="1400" b="1" noProof="0" dirty="0">
              <a:solidFill>
                <a:schemeClr val="accent1"/>
              </a:solidFill>
            </a:endParaRPr>
          </a:p>
        </p:txBody>
      </p:sp>
      <p:sp>
        <p:nvSpPr>
          <p:cNvPr id="7" name="Rectangle 6">
            <a:extLst>
              <a:ext uri="{FF2B5EF4-FFF2-40B4-BE49-F238E27FC236}">
                <a16:creationId xmlns:a16="http://schemas.microsoft.com/office/drawing/2014/main" id="{92981DEB-5036-8398-A342-C944B73040D6}"/>
              </a:ext>
            </a:extLst>
          </p:cNvPr>
          <p:cNvSpPr/>
          <p:nvPr/>
        </p:nvSpPr>
        <p:spPr>
          <a:xfrm>
            <a:off x="74592" y="965024"/>
            <a:ext cx="5999098" cy="4573038"/>
          </a:xfrm>
          <a:prstGeom prst="rect">
            <a:avLst/>
          </a:prstGeom>
          <a:noFill/>
          <a:ln w="28575">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solidFill>
                <a:srgbClr val="FF0000"/>
              </a:solidFill>
            </a:endParaRPr>
          </a:p>
        </p:txBody>
      </p:sp>
      <p:sp>
        <p:nvSpPr>
          <p:cNvPr id="9" name="TextBox 8">
            <a:extLst>
              <a:ext uri="{FF2B5EF4-FFF2-40B4-BE49-F238E27FC236}">
                <a16:creationId xmlns:a16="http://schemas.microsoft.com/office/drawing/2014/main" id="{111C0B9F-4573-DE54-96FA-8F6CB4968DAA}"/>
              </a:ext>
            </a:extLst>
          </p:cNvPr>
          <p:cNvSpPr txBox="1"/>
          <p:nvPr/>
        </p:nvSpPr>
        <p:spPr>
          <a:xfrm>
            <a:off x="122797" y="4740883"/>
            <a:ext cx="1438876" cy="738664"/>
          </a:xfrm>
          <a:prstGeom prst="rect">
            <a:avLst/>
          </a:prstGeom>
          <a:noFill/>
        </p:spPr>
        <p:txBody>
          <a:bodyPr wrap="square" rtlCol="0">
            <a:spAutoFit/>
          </a:bodyPr>
          <a:lstStyle/>
          <a:p>
            <a:r>
              <a:rPr lang="fr-FR" sz="1400" b="1" noProof="0" dirty="0">
                <a:solidFill>
                  <a:srgbClr val="C00000"/>
                </a:solidFill>
              </a:rPr>
              <a:t>Évaluation des Risques Climatiques</a:t>
            </a:r>
          </a:p>
        </p:txBody>
      </p:sp>
    </p:spTree>
    <p:extLst>
      <p:ext uri="{BB962C8B-B14F-4D97-AF65-F5344CB8AC3E}">
        <p14:creationId xmlns:p14="http://schemas.microsoft.com/office/powerpoint/2010/main" val="125016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80"/>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8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8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8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8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6" grpId="0" animBg="1"/>
      <p:bldP spid="77" grpId="0" animBg="1"/>
      <p:bldP spid="79" grpId="0" animBg="1"/>
      <p:bldP spid="81" grpId="0" animBg="1"/>
      <p:bldP spid="89" grpId="0" animBg="1"/>
      <p:bldP spid="3" grpId="0" animBg="1"/>
      <p:bldP spid="4" grpId="0" animBg="1"/>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162439E-8C09-7447-B8F7-912F4EB44EAE}"/>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9" name="Subtitle 2">
            <a:extLst>
              <a:ext uri="{FF2B5EF4-FFF2-40B4-BE49-F238E27FC236}">
                <a16:creationId xmlns:a16="http://schemas.microsoft.com/office/drawing/2014/main" id="{80D1CEE3-8233-9242-BECD-35CA1DB1E0D3}"/>
              </a:ext>
            </a:extLst>
          </p:cNvPr>
          <p:cNvSpPr>
            <a:spLocks noGrp="1"/>
          </p:cNvSpPr>
          <p:nvPr>
            <p:ph type="subTitle" idx="1"/>
          </p:nvPr>
        </p:nvSpPr>
        <p:spPr>
          <a:xfrm>
            <a:off x="6404661" y="2498401"/>
            <a:ext cx="5364844" cy="1595309"/>
          </a:xfrm>
        </p:spPr>
        <p:txBody>
          <a:bodyPr/>
          <a:lstStyle/>
          <a:p>
            <a:pPr marL="0" indent="0">
              <a:buNone/>
            </a:pPr>
            <a:r>
              <a:rPr lang="fr-FR" sz="1800" noProof="0" dirty="0">
                <a:solidFill>
                  <a:schemeClr val="bg1">
                    <a:lumMod val="65000"/>
                  </a:schemeClr>
                </a:solidFill>
              </a:rPr>
              <a:t>Rappel du Module 2a</a:t>
            </a:r>
          </a:p>
          <a:p>
            <a:pPr marL="0" indent="0">
              <a:buNone/>
            </a:pPr>
            <a:r>
              <a:rPr lang="fr-FR" sz="1800" noProof="0" dirty="0">
                <a:solidFill>
                  <a:schemeClr val="bg1">
                    <a:lumMod val="65000"/>
                  </a:schemeClr>
                </a:solidFill>
              </a:rPr>
              <a:t>Évaluation des risques climatiques: phase d’analyse du projet</a:t>
            </a:r>
          </a:p>
          <a:p>
            <a:pPr marL="0" indent="0">
              <a:buNone/>
            </a:pPr>
            <a:r>
              <a:rPr lang="fr-FR" sz="1800" noProof="0" dirty="0">
                <a:solidFill>
                  <a:schemeClr val="bg1"/>
                </a:solidFill>
              </a:rPr>
              <a:t>Incertitudes dans l’évaluation des risques climatiques</a:t>
            </a:r>
          </a:p>
        </p:txBody>
      </p:sp>
    </p:spTree>
    <p:extLst>
      <p:ext uri="{BB962C8B-B14F-4D97-AF65-F5344CB8AC3E}">
        <p14:creationId xmlns:p14="http://schemas.microsoft.com/office/powerpoint/2010/main" val="1990781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ln/>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lIns="92160" tIns="46080" rIns="92160" bIns="46080" rtlCol="0" anchor="ctr">
            <a:noAutofit/>
          </a:bodyPr>
          <a:lstStyle/>
          <a:p>
            <a:pPr defTabSz="457200">
              <a:buClr>
                <a:srgbClr val="FF505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noProof="0" dirty="0">
                <a:latin typeface="+mj-lt"/>
              </a:rPr>
              <a:t>Qu’est-ce que l’incertitude?</a:t>
            </a:r>
          </a:p>
        </p:txBody>
      </p:sp>
      <p:sp>
        <p:nvSpPr>
          <p:cNvPr id="2" name="Rectangle 1">
            <a:extLst>
              <a:ext uri="{FF2B5EF4-FFF2-40B4-BE49-F238E27FC236}">
                <a16:creationId xmlns:a16="http://schemas.microsoft.com/office/drawing/2014/main" id="{FAD93444-FF04-4BE2-8E3A-4C41749DF450}"/>
              </a:ext>
            </a:extLst>
          </p:cNvPr>
          <p:cNvSpPr/>
          <p:nvPr/>
        </p:nvSpPr>
        <p:spPr>
          <a:xfrm>
            <a:off x="6219568" y="4149117"/>
            <a:ext cx="5523793" cy="1938992"/>
          </a:xfrm>
          <a:prstGeom prst="rect">
            <a:avLst/>
          </a:prstGeom>
          <a:solidFill>
            <a:schemeClr val="accent4">
              <a:lumMod val="20000"/>
              <a:lumOff val="80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wrap="square">
            <a:spAutoFit/>
          </a:bodyPr>
          <a:lstStyle/>
          <a:p>
            <a:pPr marL="339725" indent="-339725" defTabSz="457200">
              <a:spcAft>
                <a:spcPts val="6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solidFill>
                  <a:schemeClr val="tx1"/>
                </a:solidFill>
              </a:rPr>
              <a:t>Comment y faire face? </a:t>
            </a:r>
          </a:p>
          <a:p>
            <a:pPr marL="285750" indent="-285750"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solidFill>
                  <a:schemeClr val="tx1"/>
                </a:solidFill>
              </a:rPr>
              <a:t>La modélisation climatique (même si différents modélisateurs peuvent avoir des hypothèses différentes).</a:t>
            </a:r>
          </a:p>
          <a:p>
            <a:pPr marL="339725" indent="-339725"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solidFill>
                  <a:schemeClr val="tx1"/>
                </a:solidFill>
              </a:rPr>
              <a:t>Implication des parties prenantes pour parvenir à un consensus.</a:t>
            </a:r>
            <a:endParaRPr lang="fr-FR" sz="2000" noProof="0" dirty="0">
              <a:solidFill>
                <a:schemeClr val="tx1"/>
              </a:solidFill>
            </a:endParaRPr>
          </a:p>
        </p:txBody>
      </p:sp>
      <p:sp>
        <p:nvSpPr>
          <p:cNvPr id="5" name="Rectangle 4">
            <a:extLst>
              <a:ext uri="{FF2B5EF4-FFF2-40B4-BE49-F238E27FC236}">
                <a16:creationId xmlns:a16="http://schemas.microsoft.com/office/drawing/2014/main" id="{C0EAF26A-3EC7-4161-BC3C-564058A64FC4}"/>
              </a:ext>
            </a:extLst>
          </p:cNvPr>
          <p:cNvSpPr/>
          <p:nvPr/>
        </p:nvSpPr>
        <p:spPr>
          <a:xfrm>
            <a:off x="502508" y="3345069"/>
            <a:ext cx="5593492" cy="2215991"/>
          </a:xfrm>
          <a:prstGeom prst="rect">
            <a:avLst/>
          </a:prstGeom>
          <a:solidFill>
            <a:schemeClr val="accent2">
              <a:lumMod val="20000"/>
              <a:lumOff val="80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square">
            <a:spAutoFit/>
          </a:bodyPr>
          <a:lstStyle/>
          <a:p>
            <a:pPr marL="339725" indent="-339725" defTabSz="457200">
              <a:spcAft>
                <a:spcPts val="6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solidFill>
                  <a:schemeClr val="tx1"/>
                </a:solidFill>
              </a:rPr>
              <a:t>Incertitude vs. risque </a:t>
            </a:r>
          </a:p>
          <a:p>
            <a:pPr marL="285750" indent="-285750"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solidFill>
                  <a:schemeClr val="tx1"/>
                </a:solidFill>
              </a:rPr>
              <a:t>L’incertitude est, en réalité, un risque qui ne peut pas être quantifié.</a:t>
            </a:r>
          </a:p>
          <a:p>
            <a:pPr marL="285750" indent="-285750"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solidFill>
                  <a:schemeClr val="tx1"/>
                </a:solidFill>
              </a:rPr>
              <a:t>Avec le risque, nous pouvons estimer l’impact potentiel en fonction de la probabilité qu’il survienne et de sa gravité. Avec l’incertitude, nous ne savons pas.</a:t>
            </a:r>
          </a:p>
        </p:txBody>
      </p:sp>
      <p:sp>
        <p:nvSpPr>
          <p:cNvPr id="6" name="Rectangle 5">
            <a:extLst>
              <a:ext uri="{FF2B5EF4-FFF2-40B4-BE49-F238E27FC236}">
                <a16:creationId xmlns:a16="http://schemas.microsoft.com/office/drawing/2014/main" id="{19203A19-1C9B-45CB-97AD-0400BDF5A50F}"/>
              </a:ext>
            </a:extLst>
          </p:cNvPr>
          <p:cNvSpPr/>
          <p:nvPr/>
        </p:nvSpPr>
        <p:spPr>
          <a:xfrm>
            <a:off x="6219568" y="1187535"/>
            <a:ext cx="5469923" cy="2800767"/>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wrap="square">
            <a:spAutoFit/>
          </a:bodyPr>
          <a:lstStyle/>
          <a:p>
            <a:pPr defTabSz="457200">
              <a:spcAft>
                <a:spcPts val="6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Importance pour la résilience des infrastructures </a:t>
            </a:r>
          </a:p>
          <a:p>
            <a:pPr marL="339725" indent="-339725"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t>Pour intégrer la résilience climatique, il est crucial de reconnaître que l’incertitude est inhérente à presque toute prise de décision. Le changement climatique accentue ces défis d’incertitude. </a:t>
            </a:r>
          </a:p>
          <a:p>
            <a:pPr marL="339725" indent="-339725"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t>L’ignorer reviendrait à compromettre une gestion efficace des risques.</a:t>
            </a:r>
          </a:p>
        </p:txBody>
      </p:sp>
      <p:sp>
        <p:nvSpPr>
          <p:cNvPr id="7" name="Rectangle 6">
            <a:extLst>
              <a:ext uri="{FF2B5EF4-FFF2-40B4-BE49-F238E27FC236}">
                <a16:creationId xmlns:a16="http://schemas.microsoft.com/office/drawing/2014/main" id="{5C4D6655-C1A3-4443-966B-0411582DB953}"/>
              </a:ext>
            </a:extLst>
          </p:cNvPr>
          <p:cNvSpPr/>
          <p:nvPr/>
        </p:nvSpPr>
        <p:spPr>
          <a:xfrm>
            <a:off x="502508" y="1187535"/>
            <a:ext cx="5593492" cy="2015936"/>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a:spAutoFit/>
          </a:bodyPr>
          <a:lstStyle/>
          <a:p>
            <a:pPr marL="339725" indent="-339725" defTabSz="457200">
              <a:spcAft>
                <a:spcPts val="6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Définition </a:t>
            </a:r>
          </a:p>
          <a:p>
            <a:pPr marL="285750" indent="-285750" defTabSz="457200">
              <a:spcAft>
                <a:spcPts val="600"/>
              </a:spcAft>
              <a:buFont typeface="Wingdings" pitchFamily="2" charset="2"/>
              <a:buChar char="ü"/>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t>État d’incertitude quant à quelque chose (Google).</a:t>
            </a:r>
          </a:p>
          <a:p>
            <a:pPr marL="285750" indent="-285750">
              <a:spcAft>
                <a:spcPts val="600"/>
              </a:spcAft>
              <a:buFont typeface="Wingdings" pitchFamily="2" charset="2"/>
              <a:buChar char="ü"/>
            </a:pPr>
            <a:r>
              <a:rPr lang="fr-FR" noProof="0" dirty="0"/>
              <a:t>L’incertitude décrit l’imprévisibilité des événements.</a:t>
            </a:r>
          </a:p>
          <a:p>
            <a:pPr marL="285750" indent="-285750">
              <a:spcAft>
                <a:spcPts val="600"/>
              </a:spcAft>
              <a:buFont typeface="Wingdings" pitchFamily="2" charset="2"/>
              <a:buChar char="ü"/>
            </a:pPr>
            <a:r>
              <a:rPr lang="fr-FR" noProof="0" dirty="0"/>
              <a:t>Il n’y a de clarté ni sur la situation actuelle ni sur l’issue future.</a:t>
            </a:r>
          </a:p>
        </p:txBody>
      </p:sp>
    </p:spTree>
    <p:extLst>
      <p:ext uri="{BB962C8B-B14F-4D97-AF65-F5344CB8AC3E}">
        <p14:creationId xmlns:p14="http://schemas.microsoft.com/office/powerpoint/2010/main" val="356415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8995C-5E6D-43EF-98C6-EE25189A5C7D}"/>
              </a:ext>
            </a:extLst>
          </p:cNvPr>
          <p:cNvSpPr>
            <a:spLocks noGrp="1"/>
          </p:cNvSpPr>
          <p:nvPr>
            <p:ph type="title"/>
          </p:nvPr>
        </p:nvSpPr>
        <p:spPr/>
        <p:txBody>
          <a:bodyPr/>
          <a:lstStyle/>
          <a:p>
            <a:r>
              <a:rPr lang="fr-FR" noProof="0" dirty="0"/>
              <a:t>Principes Clés de la Prise de Décision en Contexte d’Incertitude</a:t>
            </a:r>
          </a:p>
        </p:txBody>
      </p:sp>
      <p:sp>
        <p:nvSpPr>
          <p:cNvPr id="36" name="Freeform: Shape 35">
            <a:extLst>
              <a:ext uri="{FF2B5EF4-FFF2-40B4-BE49-F238E27FC236}">
                <a16:creationId xmlns:a16="http://schemas.microsoft.com/office/drawing/2014/main" id="{992F8532-DC65-4057-8625-F360FD4013E2}"/>
              </a:ext>
            </a:extLst>
          </p:cNvPr>
          <p:cNvSpPr/>
          <p:nvPr/>
        </p:nvSpPr>
        <p:spPr>
          <a:xfrm rot="3600000">
            <a:off x="6296169" y="4869994"/>
            <a:ext cx="803686" cy="154286"/>
          </a:xfrm>
          <a:custGeom>
            <a:avLst/>
            <a:gdLst>
              <a:gd name="connsiteX0" fmla="*/ 0 w 803686"/>
              <a:gd name="connsiteY0" fmla="*/ 0 h 154286"/>
              <a:gd name="connsiteX1" fmla="*/ 726543 w 803686"/>
              <a:gd name="connsiteY1" fmla="*/ 0 h 154286"/>
              <a:gd name="connsiteX2" fmla="*/ 803686 w 803686"/>
              <a:gd name="connsiteY2" fmla="*/ 77143 h 154286"/>
              <a:gd name="connsiteX3" fmla="*/ 726543 w 803686"/>
              <a:gd name="connsiteY3" fmla="*/ 154286 h 154286"/>
              <a:gd name="connsiteX4" fmla="*/ 1 w 803686"/>
              <a:gd name="connsiteY4" fmla="*/ 154286 h 154286"/>
              <a:gd name="connsiteX5" fmla="*/ 7777 w 803686"/>
              <a:gd name="connsiteY5" fmla="*/ 77144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3686" h="154286">
                <a:moveTo>
                  <a:pt x="0" y="0"/>
                </a:moveTo>
                <a:lnTo>
                  <a:pt x="726543" y="0"/>
                </a:lnTo>
                <a:cubicBezTo>
                  <a:pt x="769148" y="0"/>
                  <a:pt x="803686" y="34538"/>
                  <a:pt x="803686" y="77143"/>
                </a:cubicBezTo>
                <a:cubicBezTo>
                  <a:pt x="803686" y="119748"/>
                  <a:pt x="769148" y="154286"/>
                  <a:pt x="726543" y="154286"/>
                </a:cubicBezTo>
                <a:lnTo>
                  <a:pt x="1" y="154286"/>
                </a:lnTo>
                <a:lnTo>
                  <a:pt x="7777" y="77144"/>
                </a:ln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tx1"/>
              </a:solidFill>
            </a:endParaRPr>
          </a:p>
        </p:txBody>
      </p:sp>
      <p:sp>
        <p:nvSpPr>
          <p:cNvPr id="41" name="Freeform: Shape 40">
            <a:extLst>
              <a:ext uri="{FF2B5EF4-FFF2-40B4-BE49-F238E27FC236}">
                <a16:creationId xmlns:a16="http://schemas.microsoft.com/office/drawing/2014/main" id="{810BA285-026D-45BD-B7DA-02B8F0DE31ED}"/>
              </a:ext>
            </a:extLst>
          </p:cNvPr>
          <p:cNvSpPr/>
          <p:nvPr/>
        </p:nvSpPr>
        <p:spPr>
          <a:xfrm rot="10800000">
            <a:off x="4490132" y="3827277"/>
            <a:ext cx="801304" cy="154286"/>
          </a:xfrm>
          <a:custGeom>
            <a:avLst/>
            <a:gdLst>
              <a:gd name="connsiteX0" fmla="*/ 28 w 801304"/>
              <a:gd name="connsiteY0" fmla="*/ 154286 h 154286"/>
              <a:gd name="connsiteX1" fmla="*/ 3514 w 801304"/>
              <a:gd name="connsiteY1" fmla="*/ 133511 h 154286"/>
              <a:gd name="connsiteX2" fmla="*/ 0 w 801304"/>
              <a:gd name="connsiteY2" fmla="*/ 0 h 154286"/>
              <a:gd name="connsiteX3" fmla="*/ 724161 w 801304"/>
              <a:gd name="connsiteY3" fmla="*/ 0 h 154286"/>
              <a:gd name="connsiteX4" fmla="*/ 801304 w 801304"/>
              <a:gd name="connsiteY4" fmla="*/ 77143 h 154286"/>
              <a:gd name="connsiteX5" fmla="*/ 724161 w 801304"/>
              <a:gd name="connsiteY5" fmla="*/ 154286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304" h="154286">
                <a:moveTo>
                  <a:pt x="28" y="154286"/>
                </a:moveTo>
                <a:lnTo>
                  <a:pt x="3514" y="133511"/>
                </a:lnTo>
                <a:lnTo>
                  <a:pt x="0" y="0"/>
                </a:lnTo>
                <a:lnTo>
                  <a:pt x="724161" y="0"/>
                </a:lnTo>
                <a:cubicBezTo>
                  <a:pt x="766766" y="0"/>
                  <a:pt x="801304" y="34538"/>
                  <a:pt x="801304" y="77143"/>
                </a:cubicBezTo>
                <a:cubicBezTo>
                  <a:pt x="801304" y="119748"/>
                  <a:pt x="766766" y="154286"/>
                  <a:pt x="724161" y="154286"/>
                </a:cubicBezTo>
                <a:close/>
              </a:path>
            </a:pathLst>
          </a:cu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tx1"/>
              </a:solidFill>
            </a:endParaRPr>
          </a:p>
        </p:txBody>
      </p:sp>
      <p:sp>
        <p:nvSpPr>
          <p:cNvPr id="38" name="Freeform: Shape 37">
            <a:extLst>
              <a:ext uri="{FF2B5EF4-FFF2-40B4-BE49-F238E27FC236}">
                <a16:creationId xmlns:a16="http://schemas.microsoft.com/office/drawing/2014/main" id="{D449CE65-ED58-4305-BDE9-4F03B0BCC90A}"/>
              </a:ext>
            </a:extLst>
          </p:cNvPr>
          <p:cNvSpPr/>
          <p:nvPr/>
        </p:nvSpPr>
        <p:spPr>
          <a:xfrm rot="7200000">
            <a:off x="5092740" y="4880364"/>
            <a:ext cx="801304" cy="154286"/>
          </a:xfrm>
          <a:custGeom>
            <a:avLst/>
            <a:gdLst>
              <a:gd name="connsiteX0" fmla="*/ 28 w 801304"/>
              <a:gd name="connsiteY0" fmla="*/ 0 h 154286"/>
              <a:gd name="connsiteX1" fmla="*/ 724161 w 801304"/>
              <a:gd name="connsiteY1" fmla="*/ 0 h 154286"/>
              <a:gd name="connsiteX2" fmla="*/ 801304 w 801304"/>
              <a:gd name="connsiteY2" fmla="*/ 77143 h 154286"/>
              <a:gd name="connsiteX3" fmla="*/ 724161 w 801304"/>
              <a:gd name="connsiteY3" fmla="*/ 154286 h 154286"/>
              <a:gd name="connsiteX4" fmla="*/ 0 w 801304"/>
              <a:gd name="connsiteY4" fmla="*/ 154286 h 154286"/>
              <a:gd name="connsiteX5" fmla="*/ 3514 w 801304"/>
              <a:gd name="connsiteY5" fmla="*/ 20774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1304" h="154286">
                <a:moveTo>
                  <a:pt x="28" y="0"/>
                </a:moveTo>
                <a:lnTo>
                  <a:pt x="724161" y="0"/>
                </a:lnTo>
                <a:cubicBezTo>
                  <a:pt x="766766" y="0"/>
                  <a:pt x="801304" y="34538"/>
                  <a:pt x="801304" y="77143"/>
                </a:cubicBezTo>
                <a:cubicBezTo>
                  <a:pt x="801304" y="119748"/>
                  <a:pt x="766766" y="154286"/>
                  <a:pt x="724161" y="154286"/>
                </a:cubicBezTo>
                <a:lnTo>
                  <a:pt x="0" y="154286"/>
                </a:lnTo>
                <a:lnTo>
                  <a:pt x="3514" y="20774"/>
                </a:lnTo>
                <a:close/>
              </a:path>
            </a:pathLst>
          </a:custGeom>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tx1"/>
              </a:solidFill>
            </a:endParaRPr>
          </a:p>
        </p:txBody>
      </p:sp>
      <p:sp>
        <p:nvSpPr>
          <p:cNvPr id="29" name="Freeform: Shape 28">
            <a:extLst>
              <a:ext uri="{FF2B5EF4-FFF2-40B4-BE49-F238E27FC236}">
                <a16:creationId xmlns:a16="http://schemas.microsoft.com/office/drawing/2014/main" id="{79097008-FA53-43B1-AA19-EA3AB2639A8A}"/>
              </a:ext>
            </a:extLst>
          </p:cNvPr>
          <p:cNvSpPr/>
          <p:nvPr/>
        </p:nvSpPr>
        <p:spPr>
          <a:xfrm rot="3600000">
            <a:off x="5092145" y="2784562"/>
            <a:ext cx="803687" cy="154286"/>
          </a:xfrm>
          <a:custGeom>
            <a:avLst/>
            <a:gdLst>
              <a:gd name="connsiteX0" fmla="*/ 77143 w 803687"/>
              <a:gd name="connsiteY0" fmla="*/ 0 h 154286"/>
              <a:gd name="connsiteX1" fmla="*/ 803687 w 803687"/>
              <a:gd name="connsiteY1" fmla="*/ 0 h 154286"/>
              <a:gd name="connsiteX2" fmla="*/ 795910 w 803687"/>
              <a:gd name="connsiteY2" fmla="*/ 77144 h 154286"/>
              <a:gd name="connsiteX3" fmla="*/ 803687 w 803687"/>
              <a:gd name="connsiteY3" fmla="*/ 154286 h 154286"/>
              <a:gd name="connsiteX4" fmla="*/ 77143 w 803687"/>
              <a:gd name="connsiteY4" fmla="*/ 154286 h 154286"/>
              <a:gd name="connsiteX5" fmla="*/ 0 w 803687"/>
              <a:gd name="connsiteY5" fmla="*/ 77143 h 154286"/>
              <a:gd name="connsiteX6" fmla="*/ 77143 w 803687"/>
              <a:gd name="connsiteY6" fmla="*/ 0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687" h="154286">
                <a:moveTo>
                  <a:pt x="77143" y="0"/>
                </a:moveTo>
                <a:lnTo>
                  <a:pt x="803687" y="0"/>
                </a:lnTo>
                <a:lnTo>
                  <a:pt x="795910" y="77144"/>
                </a:lnTo>
                <a:lnTo>
                  <a:pt x="803687" y="154286"/>
                </a:lnTo>
                <a:lnTo>
                  <a:pt x="77143" y="154286"/>
                </a:lnTo>
                <a:cubicBezTo>
                  <a:pt x="34538" y="154286"/>
                  <a:pt x="0" y="119748"/>
                  <a:pt x="0" y="77143"/>
                </a:cubicBezTo>
                <a:cubicBezTo>
                  <a:pt x="0" y="34538"/>
                  <a:pt x="34538" y="0"/>
                  <a:pt x="7714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accent4"/>
              </a:solidFill>
            </a:endParaRPr>
          </a:p>
        </p:txBody>
      </p:sp>
      <p:sp>
        <p:nvSpPr>
          <p:cNvPr id="34" name="Freeform: Shape 33">
            <a:extLst>
              <a:ext uri="{FF2B5EF4-FFF2-40B4-BE49-F238E27FC236}">
                <a16:creationId xmlns:a16="http://schemas.microsoft.com/office/drawing/2014/main" id="{E82CCF87-6ED7-41DF-A826-131618B0943A}"/>
              </a:ext>
            </a:extLst>
          </p:cNvPr>
          <p:cNvSpPr/>
          <p:nvPr/>
        </p:nvSpPr>
        <p:spPr>
          <a:xfrm rot="10800000">
            <a:off x="6900561" y="3827277"/>
            <a:ext cx="801305" cy="154286"/>
          </a:xfrm>
          <a:custGeom>
            <a:avLst/>
            <a:gdLst>
              <a:gd name="connsiteX0" fmla="*/ 6062 w 801305"/>
              <a:gd name="connsiteY0" fmla="*/ 107171 h 154286"/>
              <a:gd name="connsiteX1" fmla="*/ 0 w 801305"/>
              <a:gd name="connsiteY1" fmla="*/ 77143 h 154286"/>
              <a:gd name="connsiteX2" fmla="*/ 77143 w 801305"/>
              <a:gd name="connsiteY2" fmla="*/ 0 h 154286"/>
              <a:gd name="connsiteX3" fmla="*/ 801277 w 801305"/>
              <a:gd name="connsiteY3" fmla="*/ 0 h 154286"/>
              <a:gd name="connsiteX4" fmla="*/ 797791 w 801305"/>
              <a:gd name="connsiteY4" fmla="*/ 20772 h 154286"/>
              <a:gd name="connsiteX5" fmla="*/ 801305 w 801305"/>
              <a:gd name="connsiteY5" fmla="*/ 154286 h 154286"/>
              <a:gd name="connsiteX6" fmla="*/ 77143 w 801305"/>
              <a:gd name="connsiteY6" fmla="*/ 154286 h 154286"/>
              <a:gd name="connsiteX7" fmla="*/ 6062 w 801305"/>
              <a:gd name="connsiteY7" fmla="*/ 107171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305" h="154286">
                <a:moveTo>
                  <a:pt x="6062" y="107171"/>
                </a:moveTo>
                <a:cubicBezTo>
                  <a:pt x="2159" y="97941"/>
                  <a:pt x="0" y="87795"/>
                  <a:pt x="0" y="77143"/>
                </a:cubicBezTo>
                <a:cubicBezTo>
                  <a:pt x="0" y="34538"/>
                  <a:pt x="34538" y="0"/>
                  <a:pt x="77143" y="0"/>
                </a:cubicBezTo>
                <a:lnTo>
                  <a:pt x="801277" y="0"/>
                </a:lnTo>
                <a:lnTo>
                  <a:pt x="797791" y="20772"/>
                </a:lnTo>
                <a:lnTo>
                  <a:pt x="801305" y="154286"/>
                </a:lnTo>
                <a:lnTo>
                  <a:pt x="77143" y="154286"/>
                </a:lnTo>
                <a:cubicBezTo>
                  <a:pt x="45189" y="154286"/>
                  <a:pt x="17773" y="134858"/>
                  <a:pt x="6062" y="107171"/>
                </a:cubicBezTo>
                <a:close/>
              </a:path>
            </a:pathLst>
          </a:cu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tx1"/>
              </a:solidFill>
            </a:endParaRPr>
          </a:p>
        </p:txBody>
      </p:sp>
      <p:sp>
        <p:nvSpPr>
          <p:cNvPr id="32" name="Freeform: Shape 31">
            <a:extLst>
              <a:ext uri="{FF2B5EF4-FFF2-40B4-BE49-F238E27FC236}">
                <a16:creationId xmlns:a16="http://schemas.microsoft.com/office/drawing/2014/main" id="{7D9460EB-B61E-4EE2-8268-DC71CC5363F4}"/>
              </a:ext>
            </a:extLst>
          </p:cNvPr>
          <p:cNvSpPr/>
          <p:nvPr/>
        </p:nvSpPr>
        <p:spPr>
          <a:xfrm rot="7200000">
            <a:off x="6297954" y="2783532"/>
            <a:ext cx="801307" cy="154286"/>
          </a:xfrm>
          <a:custGeom>
            <a:avLst/>
            <a:gdLst>
              <a:gd name="connsiteX0" fmla="*/ 6063 w 801307"/>
              <a:gd name="connsiteY0" fmla="*/ 47115 h 154286"/>
              <a:gd name="connsiteX1" fmla="*/ 77143 w 801307"/>
              <a:gd name="connsiteY1" fmla="*/ 0 h 154286"/>
              <a:gd name="connsiteX2" fmla="*/ 801307 w 801307"/>
              <a:gd name="connsiteY2" fmla="*/ 0 h 154286"/>
              <a:gd name="connsiteX3" fmla="*/ 797793 w 801307"/>
              <a:gd name="connsiteY3" fmla="*/ 133512 h 154286"/>
              <a:gd name="connsiteX4" fmla="*/ 801278 w 801307"/>
              <a:gd name="connsiteY4" fmla="*/ 154286 h 154286"/>
              <a:gd name="connsiteX5" fmla="*/ 77143 w 801307"/>
              <a:gd name="connsiteY5" fmla="*/ 154286 h 154286"/>
              <a:gd name="connsiteX6" fmla="*/ 0 w 801307"/>
              <a:gd name="connsiteY6" fmla="*/ 77143 h 154286"/>
              <a:gd name="connsiteX7" fmla="*/ 6063 w 801307"/>
              <a:gd name="connsiteY7" fmla="*/ 47115 h 15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307" h="154286">
                <a:moveTo>
                  <a:pt x="6063" y="47115"/>
                </a:moveTo>
                <a:cubicBezTo>
                  <a:pt x="17773" y="19428"/>
                  <a:pt x="45189" y="0"/>
                  <a:pt x="77143" y="0"/>
                </a:cubicBezTo>
                <a:lnTo>
                  <a:pt x="801307" y="0"/>
                </a:lnTo>
                <a:lnTo>
                  <a:pt x="797793" y="133512"/>
                </a:lnTo>
                <a:lnTo>
                  <a:pt x="801278" y="154286"/>
                </a:lnTo>
                <a:lnTo>
                  <a:pt x="77143" y="154286"/>
                </a:lnTo>
                <a:cubicBezTo>
                  <a:pt x="34538" y="154286"/>
                  <a:pt x="0" y="119748"/>
                  <a:pt x="0" y="77143"/>
                </a:cubicBezTo>
                <a:cubicBezTo>
                  <a:pt x="0" y="66491"/>
                  <a:pt x="2159" y="56345"/>
                  <a:pt x="6063" y="47115"/>
                </a:cubicBezTo>
                <a:close/>
              </a:path>
            </a:pathLst>
          </a:custGeom>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noProof="0" dirty="0">
              <a:solidFill>
                <a:schemeClr val="tx1"/>
              </a:solidFill>
            </a:endParaRPr>
          </a:p>
        </p:txBody>
      </p:sp>
      <p:grpSp>
        <p:nvGrpSpPr>
          <p:cNvPr id="42" name="Gear" descr="{&quot;Key&quot;:&quot;POWER_USER_SHAPE_ICON&quot;,&quot;Value&quot;:&quot;POWER_USER_SHAPE_ICON_STYLE_1&quot;}">
            <a:extLst>
              <a:ext uri="{FF2B5EF4-FFF2-40B4-BE49-F238E27FC236}">
                <a16:creationId xmlns:a16="http://schemas.microsoft.com/office/drawing/2014/main" id="{21EE9787-CF0A-471B-8FAA-82CE3E8B9FC5}"/>
              </a:ext>
            </a:extLst>
          </p:cNvPr>
          <p:cNvGrpSpPr>
            <a:grpSpLocks noChangeAspect="1"/>
          </p:cNvGrpSpPr>
          <p:nvPr>
            <p:custDataLst>
              <p:tags r:id="rId1"/>
            </p:custDataLst>
          </p:nvPr>
        </p:nvGrpSpPr>
        <p:grpSpPr bwMode="auto">
          <a:xfrm>
            <a:off x="5568103" y="3375416"/>
            <a:ext cx="1055797" cy="1058009"/>
            <a:chOff x="8" y="8"/>
            <a:chExt cx="477" cy="478"/>
          </a:xfrm>
          <a:solidFill>
            <a:srgbClr val="CCCCFF"/>
          </a:solidFill>
        </p:grpSpPr>
        <p:sp>
          <p:nvSpPr>
            <p:cNvPr id="43" name="Gear">
              <a:extLst>
                <a:ext uri="{FF2B5EF4-FFF2-40B4-BE49-F238E27FC236}">
                  <a16:creationId xmlns:a16="http://schemas.microsoft.com/office/drawing/2014/main" id="{45B4B421-A33B-4D8E-AFD5-AA4DD8DA43F0}"/>
                </a:ext>
              </a:extLst>
            </p:cNvPr>
            <p:cNvSpPr>
              <a:spLocks noEditPoints="1"/>
            </p:cNvSpPr>
            <p:nvPr>
              <p:custDataLst>
                <p:tags r:id="rId2"/>
              </p:custDataLst>
            </p:nvPr>
          </p:nvSpPr>
          <p:spPr bwMode="auto">
            <a:xfrm>
              <a:off x="8" y="8"/>
              <a:ext cx="477" cy="478"/>
            </a:xfrm>
            <a:custGeom>
              <a:avLst/>
              <a:gdLst>
                <a:gd name="T0" fmla="*/ 1103 w 1223"/>
                <a:gd name="T1" fmla="*/ 249 h 1223"/>
                <a:gd name="T2" fmla="*/ 973 w 1223"/>
                <a:gd name="T3" fmla="*/ 119 h 1223"/>
                <a:gd name="T4" fmla="*/ 853 w 1223"/>
                <a:gd name="T5" fmla="*/ 220 h 1223"/>
                <a:gd name="T6" fmla="*/ 745 w 1223"/>
                <a:gd name="T7" fmla="*/ 171 h 1223"/>
                <a:gd name="T8" fmla="*/ 708 w 1223"/>
                <a:gd name="T9" fmla="*/ 8 h 1223"/>
                <a:gd name="T10" fmla="*/ 611 w 1223"/>
                <a:gd name="T11" fmla="*/ 0 h 1223"/>
                <a:gd name="T12" fmla="*/ 524 w 1223"/>
                <a:gd name="T13" fmla="*/ 6 h 1223"/>
                <a:gd name="T14" fmla="*/ 484 w 1223"/>
                <a:gd name="T15" fmla="*/ 170 h 1223"/>
                <a:gd name="T16" fmla="*/ 417 w 1223"/>
                <a:gd name="T17" fmla="*/ 195 h 1223"/>
                <a:gd name="T18" fmla="*/ 250 w 1223"/>
                <a:gd name="T19" fmla="*/ 121 h 1223"/>
                <a:gd name="T20" fmla="*/ 220 w 1223"/>
                <a:gd name="T21" fmla="*/ 141 h 1223"/>
                <a:gd name="T22" fmla="*/ 120 w 1223"/>
                <a:gd name="T23" fmla="*/ 249 h 1223"/>
                <a:gd name="T24" fmla="*/ 220 w 1223"/>
                <a:gd name="T25" fmla="*/ 370 h 1223"/>
                <a:gd name="T26" fmla="*/ 172 w 1223"/>
                <a:gd name="T27" fmla="*/ 478 h 1223"/>
                <a:gd name="T28" fmla="*/ 165 w 1223"/>
                <a:gd name="T29" fmla="*/ 505 h 1223"/>
                <a:gd name="T30" fmla="*/ 0 w 1223"/>
                <a:gd name="T31" fmla="*/ 594 h 1223"/>
                <a:gd name="T32" fmla="*/ 165 w 1223"/>
                <a:gd name="T33" fmla="*/ 717 h 1223"/>
                <a:gd name="T34" fmla="*/ 195 w 1223"/>
                <a:gd name="T35" fmla="*/ 806 h 1223"/>
                <a:gd name="T36" fmla="*/ 125 w 1223"/>
                <a:gd name="T37" fmla="*/ 978 h 1223"/>
                <a:gd name="T38" fmla="*/ 255 w 1223"/>
                <a:gd name="T39" fmla="*/ 1106 h 1223"/>
                <a:gd name="T40" fmla="*/ 375 w 1223"/>
                <a:gd name="T41" fmla="*/ 1005 h 1223"/>
                <a:gd name="T42" fmla="*/ 484 w 1223"/>
                <a:gd name="T43" fmla="*/ 1053 h 1223"/>
                <a:gd name="T44" fmla="*/ 524 w 1223"/>
                <a:gd name="T45" fmla="*/ 1216 h 1223"/>
                <a:gd name="T46" fmla="*/ 629 w 1223"/>
                <a:gd name="T47" fmla="*/ 1223 h 1223"/>
                <a:gd name="T48" fmla="*/ 723 w 1223"/>
                <a:gd name="T49" fmla="*/ 1056 h 1223"/>
                <a:gd name="T50" fmla="*/ 806 w 1223"/>
                <a:gd name="T51" fmla="*/ 1028 h 1223"/>
                <a:gd name="T52" fmla="*/ 859 w 1223"/>
                <a:gd name="T53" fmla="*/ 1001 h 1223"/>
                <a:gd name="T54" fmla="*/ 1003 w 1223"/>
                <a:gd name="T55" fmla="*/ 1084 h 1223"/>
                <a:gd name="T56" fmla="*/ 1107 w 1223"/>
                <a:gd name="T57" fmla="*/ 969 h 1223"/>
                <a:gd name="T58" fmla="*/ 1006 w 1223"/>
                <a:gd name="T59" fmla="*/ 846 h 1223"/>
                <a:gd name="T60" fmla="*/ 1051 w 1223"/>
                <a:gd name="T61" fmla="*/ 746 h 1223"/>
                <a:gd name="T62" fmla="*/ 1059 w 1223"/>
                <a:gd name="T63" fmla="*/ 719 h 1223"/>
                <a:gd name="T64" fmla="*/ 1223 w 1223"/>
                <a:gd name="T65" fmla="*/ 630 h 1223"/>
                <a:gd name="T66" fmla="*/ 1223 w 1223"/>
                <a:gd name="T67" fmla="*/ 593 h 1223"/>
                <a:gd name="T68" fmla="*/ 1059 w 1223"/>
                <a:gd name="T69" fmla="*/ 504 h 1223"/>
                <a:gd name="T70" fmla="*/ 1029 w 1223"/>
                <a:gd name="T71" fmla="*/ 418 h 1223"/>
                <a:gd name="T72" fmla="*/ 615 w 1223"/>
                <a:gd name="T73" fmla="*/ 385 h 1223"/>
                <a:gd name="T74" fmla="*/ 839 w 1223"/>
                <a:gd name="T75" fmla="*/ 609 h 1223"/>
                <a:gd name="T76" fmla="*/ 615 w 1223"/>
                <a:gd name="T77" fmla="*/ 833 h 1223"/>
                <a:gd name="T78" fmla="*/ 390 w 1223"/>
                <a:gd name="T79" fmla="*/ 609 h 1223"/>
                <a:gd name="T80" fmla="*/ 615 w 1223"/>
                <a:gd name="T81" fmla="*/ 385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3" h="1223">
                  <a:moveTo>
                    <a:pt x="1004" y="373"/>
                  </a:moveTo>
                  <a:cubicBezTo>
                    <a:pt x="1036" y="331"/>
                    <a:pt x="1070" y="291"/>
                    <a:pt x="1103" y="249"/>
                  </a:cubicBezTo>
                  <a:lnTo>
                    <a:pt x="1104" y="247"/>
                  </a:lnTo>
                  <a:cubicBezTo>
                    <a:pt x="1068" y="199"/>
                    <a:pt x="1024" y="156"/>
                    <a:pt x="973" y="119"/>
                  </a:cubicBezTo>
                  <a:lnTo>
                    <a:pt x="973" y="120"/>
                  </a:lnTo>
                  <a:cubicBezTo>
                    <a:pt x="931" y="153"/>
                    <a:pt x="891" y="186"/>
                    <a:pt x="853" y="220"/>
                  </a:cubicBezTo>
                  <a:cubicBezTo>
                    <a:pt x="836" y="210"/>
                    <a:pt x="821" y="201"/>
                    <a:pt x="805" y="195"/>
                  </a:cubicBezTo>
                  <a:cubicBezTo>
                    <a:pt x="786" y="185"/>
                    <a:pt x="766" y="178"/>
                    <a:pt x="745" y="171"/>
                  </a:cubicBezTo>
                  <a:cubicBezTo>
                    <a:pt x="737" y="169"/>
                    <a:pt x="730" y="168"/>
                    <a:pt x="722" y="165"/>
                  </a:cubicBezTo>
                  <a:cubicBezTo>
                    <a:pt x="719" y="113"/>
                    <a:pt x="713" y="60"/>
                    <a:pt x="708" y="8"/>
                  </a:cubicBezTo>
                  <a:cubicBezTo>
                    <a:pt x="683" y="4"/>
                    <a:pt x="656" y="1"/>
                    <a:pt x="631" y="0"/>
                  </a:cubicBezTo>
                  <a:lnTo>
                    <a:pt x="611" y="0"/>
                  </a:lnTo>
                  <a:lnTo>
                    <a:pt x="591" y="0"/>
                  </a:lnTo>
                  <a:cubicBezTo>
                    <a:pt x="569" y="1"/>
                    <a:pt x="546" y="3"/>
                    <a:pt x="524" y="6"/>
                  </a:cubicBezTo>
                  <a:lnTo>
                    <a:pt x="509" y="164"/>
                  </a:lnTo>
                  <a:cubicBezTo>
                    <a:pt x="500" y="165"/>
                    <a:pt x="491" y="168"/>
                    <a:pt x="484" y="170"/>
                  </a:cubicBezTo>
                  <a:cubicBezTo>
                    <a:pt x="481" y="170"/>
                    <a:pt x="479" y="171"/>
                    <a:pt x="476" y="171"/>
                  </a:cubicBezTo>
                  <a:cubicBezTo>
                    <a:pt x="456" y="178"/>
                    <a:pt x="436" y="185"/>
                    <a:pt x="417" y="195"/>
                  </a:cubicBezTo>
                  <a:cubicBezTo>
                    <a:pt x="401" y="201"/>
                    <a:pt x="386" y="210"/>
                    <a:pt x="371" y="220"/>
                  </a:cubicBezTo>
                  <a:cubicBezTo>
                    <a:pt x="331" y="186"/>
                    <a:pt x="291" y="154"/>
                    <a:pt x="250" y="121"/>
                  </a:cubicBezTo>
                  <a:lnTo>
                    <a:pt x="247" y="119"/>
                  </a:lnTo>
                  <a:cubicBezTo>
                    <a:pt x="239" y="126"/>
                    <a:pt x="229" y="134"/>
                    <a:pt x="220" y="141"/>
                  </a:cubicBezTo>
                  <a:cubicBezTo>
                    <a:pt x="205" y="154"/>
                    <a:pt x="191" y="166"/>
                    <a:pt x="177" y="181"/>
                  </a:cubicBezTo>
                  <a:cubicBezTo>
                    <a:pt x="156" y="201"/>
                    <a:pt x="137" y="225"/>
                    <a:pt x="120" y="249"/>
                  </a:cubicBezTo>
                  <a:cubicBezTo>
                    <a:pt x="120" y="250"/>
                    <a:pt x="120" y="250"/>
                    <a:pt x="121" y="250"/>
                  </a:cubicBezTo>
                  <a:cubicBezTo>
                    <a:pt x="154" y="291"/>
                    <a:pt x="186" y="331"/>
                    <a:pt x="220" y="370"/>
                  </a:cubicBezTo>
                  <a:cubicBezTo>
                    <a:pt x="211" y="385"/>
                    <a:pt x="202" y="401"/>
                    <a:pt x="195" y="416"/>
                  </a:cubicBezTo>
                  <a:cubicBezTo>
                    <a:pt x="186" y="436"/>
                    <a:pt x="177" y="456"/>
                    <a:pt x="172" y="478"/>
                  </a:cubicBezTo>
                  <a:cubicBezTo>
                    <a:pt x="171" y="478"/>
                    <a:pt x="171" y="478"/>
                    <a:pt x="171" y="479"/>
                  </a:cubicBezTo>
                  <a:cubicBezTo>
                    <a:pt x="169" y="486"/>
                    <a:pt x="166" y="495"/>
                    <a:pt x="165" y="505"/>
                  </a:cubicBezTo>
                  <a:cubicBezTo>
                    <a:pt x="111" y="509"/>
                    <a:pt x="59" y="514"/>
                    <a:pt x="6" y="520"/>
                  </a:cubicBezTo>
                  <a:cubicBezTo>
                    <a:pt x="4" y="544"/>
                    <a:pt x="1" y="569"/>
                    <a:pt x="0" y="594"/>
                  </a:cubicBezTo>
                  <a:cubicBezTo>
                    <a:pt x="1" y="631"/>
                    <a:pt x="4" y="667"/>
                    <a:pt x="10" y="703"/>
                  </a:cubicBezTo>
                  <a:cubicBezTo>
                    <a:pt x="61" y="709"/>
                    <a:pt x="113" y="714"/>
                    <a:pt x="165" y="717"/>
                  </a:cubicBezTo>
                  <a:cubicBezTo>
                    <a:pt x="166" y="726"/>
                    <a:pt x="169" y="735"/>
                    <a:pt x="171" y="744"/>
                  </a:cubicBezTo>
                  <a:cubicBezTo>
                    <a:pt x="178" y="765"/>
                    <a:pt x="186" y="786"/>
                    <a:pt x="195" y="806"/>
                  </a:cubicBezTo>
                  <a:cubicBezTo>
                    <a:pt x="204" y="823"/>
                    <a:pt x="211" y="840"/>
                    <a:pt x="223" y="856"/>
                  </a:cubicBezTo>
                  <a:cubicBezTo>
                    <a:pt x="190" y="896"/>
                    <a:pt x="156" y="936"/>
                    <a:pt x="125" y="978"/>
                  </a:cubicBezTo>
                  <a:cubicBezTo>
                    <a:pt x="161" y="1028"/>
                    <a:pt x="204" y="1071"/>
                    <a:pt x="254" y="1106"/>
                  </a:cubicBezTo>
                  <a:lnTo>
                    <a:pt x="255" y="1106"/>
                  </a:lnTo>
                  <a:cubicBezTo>
                    <a:pt x="295" y="1073"/>
                    <a:pt x="335" y="1040"/>
                    <a:pt x="375" y="1006"/>
                  </a:cubicBezTo>
                  <a:lnTo>
                    <a:pt x="375" y="1005"/>
                  </a:lnTo>
                  <a:cubicBezTo>
                    <a:pt x="389" y="1014"/>
                    <a:pt x="401" y="1021"/>
                    <a:pt x="416" y="1028"/>
                  </a:cubicBezTo>
                  <a:cubicBezTo>
                    <a:pt x="439" y="1038"/>
                    <a:pt x="461" y="1046"/>
                    <a:pt x="484" y="1053"/>
                  </a:cubicBezTo>
                  <a:cubicBezTo>
                    <a:pt x="493" y="1055"/>
                    <a:pt x="500" y="1057"/>
                    <a:pt x="509" y="1059"/>
                  </a:cubicBezTo>
                  <a:cubicBezTo>
                    <a:pt x="513" y="1113"/>
                    <a:pt x="519" y="1164"/>
                    <a:pt x="524" y="1216"/>
                  </a:cubicBezTo>
                  <a:cubicBezTo>
                    <a:pt x="546" y="1220"/>
                    <a:pt x="569" y="1221"/>
                    <a:pt x="593" y="1223"/>
                  </a:cubicBezTo>
                  <a:lnTo>
                    <a:pt x="629" y="1223"/>
                  </a:lnTo>
                  <a:cubicBezTo>
                    <a:pt x="655" y="1221"/>
                    <a:pt x="681" y="1219"/>
                    <a:pt x="707" y="1215"/>
                  </a:cubicBezTo>
                  <a:cubicBezTo>
                    <a:pt x="712" y="1163"/>
                    <a:pt x="719" y="1110"/>
                    <a:pt x="723" y="1056"/>
                  </a:cubicBezTo>
                  <a:cubicBezTo>
                    <a:pt x="730" y="1055"/>
                    <a:pt x="738" y="1053"/>
                    <a:pt x="745" y="1051"/>
                  </a:cubicBezTo>
                  <a:cubicBezTo>
                    <a:pt x="766" y="1045"/>
                    <a:pt x="786" y="1038"/>
                    <a:pt x="806" y="1028"/>
                  </a:cubicBezTo>
                  <a:cubicBezTo>
                    <a:pt x="823" y="1020"/>
                    <a:pt x="840" y="1011"/>
                    <a:pt x="856" y="1000"/>
                  </a:cubicBezTo>
                  <a:cubicBezTo>
                    <a:pt x="856" y="1000"/>
                    <a:pt x="857" y="1000"/>
                    <a:pt x="859" y="1001"/>
                  </a:cubicBezTo>
                  <a:cubicBezTo>
                    <a:pt x="899" y="1035"/>
                    <a:pt x="939" y="1068"/>
                    <a:pt x="981" y="1101"/>
                  </a:cubicBezTo>
                  <a:cubicBezTo>
                    <a:pt x="989" y="1095"/>
                    <a:pt x="996" y="1089"/>
                    <a:pt x="1003" y="1084"/>
                  </a:cubicBezTo>
                  <a:cubicBezTo>
                    <a:pt x="1018" y="1070"/>
                    <a:pt x="1032" y="1058"/>
                    <a:pt x="1046" y="1043"/>
                  </a:cubicBezTo>
                  <a:cubicBezTo>
                    <a:pt x="1068" y="1020"/>
                    <a:pt x="1089" y="995"/>
                    <a:pt x="1107" y="969"/>
                  </a:cubicBezTo>
                  <a:cubicBezTo>
                    <a:pt x="1075" y="928"/>
                    <a:pt x="1041" y="888"/>
                    <a:pt x="1007" y="848"/>
                  </a:cubicBezTo>
                  <a:cubicBezTo>
                    <a:pt x="1006" y="848"/>
                    <a:pt x="1006" y="846"/>
                    <a:pt x="1006" y="846"/>
                  </a:cubicBezTo>
                  <a:cubicBezTo>
                    <a:pt x="1015" y="833"/>
                    <a:pt x="1021" y="819"/>
                    <a:pt x="1029" y="805"/>
                  </a:cubicBezTo>
                  <a:cubicBezTo>
                    <a:pt x="1037" y="786"/>
                    <a:pt x="1045" y="766"/>
                    <a:pt x="1051" y="746"/>
                  </a:cubicBezTo>
                  <a:cubicBezTo>
                    <a:pt x="1051" y="744"/>
                    <a:pt x="1053" y="741"/>
                    <a:pt x="1053" y="740"/>
                  </a:cubicBezTo>
                  <a:cubicBezTo>
                    <a:pt x="1055" y="733"/>
                    <a:pt x="1056" y="725"/>
                    <a:pt x="1059" y="719"/>
                  </a:cubicBezTo>
                  <a:cubicBezTo>
                    <a:pt x="1111" y="714"/>
                    <a:pt x="1164" y="709"/>
                    <a:pt x="1216" y="704"/>
                  </a:cubicBezTo>
                  <a:cubicBezTo>
                    <a:pt x="1220" y="680"/>
                    <a:pt x="1221" y="655"/>
                    <a:pt x="1223" y="630"/>
                  </a:cubicBezTo>
                  <a:lnTo>
                    <a:pt x="1223" y="611"/>
                  </a:lnTo>
                  <a:lnTo>
                    <a:pt x="1223" y="593"/>
                  </a:lnTo>
                  <a:cubicBezTo>
                    <a:pt x="1221" y="568"/>
                    <a:pt x="1220" y="543"/>
                    <a:pt x="1216" y="519"/>
                  </a:cubicBezTo>
                  <a:cubicBezTo>
                    <a:pt x="1164" y="514"/>
                    <a:pt x="1111" y="509"/>
                    <a:pt x="1059" y="504"/>
                  </a:cubicBezTo>
                  <a:cubicBezTo>
                    <a:pt x="1056" y="498"/>
                    <a:pt x="1055" y="490"/>
                    <a:pt x="1053" y="483"/>
                  </a:cubicBezTo>
                  <a:cubicBezTo>
                    <a:pt x="1046" y="460"/>
                    <a:pt x="1038" y="439"/>
                    <a:pt x="1029" y="418"/>
                  </a:cubicBezTo>
                  <a:cubicBezTo>
                    <a:pt x="1021" y="401"/>
                    <a:pt x="1013" y="386"/>
                    <a:pt x="1004" y="373"/>
                  </a:cubicBezTo>
                  <a:close/>
                  <a:moveTo>
                    <a:pt x="615" y="385"/>
                  </a:moveTo>
                  <a:cubicBezTo>
                    <a:pt x="676" y="385"/>
                    <a:pt x="729" y="406"/>
                    <a:pt x="774" y="450"/>
                  </a:cubicBezTo>
                  <a:cubicBezTo>
                    <a:pt x="818" y="494"/>
                    <a:pt x="839" y="546"/>
                    <a:pt x="839" y="609"/>
                  </a:cubicBezTo>
                  <a:cubicBezTo>
                    <a:pt x="839" y="670"/>
                    <a:pt x="818" y="723"/>
                    <a:pt x="774" y="768"/>
                  </a:cubicBezTo>
                  <a:cubicBezTo>
                    <a:pt x="729" y="811"/>
                    <a:pt x="676" y="833"/>
                    <a:pt x="615" y="833"/>
                  </a:cubicBezTo>
                  <a:cubicBezTo>
                    <a:pt x="553" y="833"/>
                    <a:pt x="500" y="811"/>
                    <a:pt x="456" y="768"/>
                  </a:cubicBezTo>
                  <a:cubicBezTo>
                    <a:pt x="413" y="723"/>
                    <a:pt x="390" y="670"/>
                    <a:pt x="390" y="609"/>
                  </a:cubicBezTo>
                  <a:cubicBezTo>
                    <a:pt x="390" y="546"/>
                    <a:pt x="413" y="494"/>
                    <a:pt x="456" y="450"/>
                  </a:cubicBezTo>
                  <a:cubicBezTo>
                    <a:pt x="500" y="406"/>
                    <a:pt x="553" y="385"/>
                    <a:pt x="615" y="38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Gear">
              <a:extLst>
                <a:ext uri="{FF2B5EF4-FFF2-40B4-BE49-F238E27FC236}">
                  <a16:creationId xmlns:a16="http://schemas.microsoft.com/office/drawing/2014/main" id="{1B8D41B2-7EAA-45F2-BBE3-F4E8C3D6B201}"/>
                </a:ext>
              </a:extLst>
            </p:cNvPr>
            <p:cNvSpPr>
              <a:spLocks noEditPoints="1"/>
            </p:cNvSpPr>
            <p:nvPr>
              <p:custDataLst>
                <p:tags r:id="rId3"/>
              </p:custDataLst>
            </p:nvPr>
          </p:nvSpPr>
          <p:spPr bwMode="auto">
            <a:xfrm>
              <a:off x="174" y="171"/>
              <a:ext cx="150" cy="150"/>
            </a:xfrm>
            <a:custGeom>
              <a:avLst/>
              <a:gdLst>
                <a:gd name="T0" fmla="*/ 328 w 384"/>
                <a:gd name="T1" fmla="*/ 56 h 384"/>
                <a:gd name="T2" fmla="*/ 191 w 384"/>
                <a:gd name="T3" fmla="*/ 0 h 384"/>
                <a:gd name="T4" fmla="*/ 55 w 384"/>
                <a:gd name="T5" fmla="*/ 56 h 384"/>
                <a:gd name="T6" fmla="*/ 0 w 384"/>
                <a:gd name="T7" fmla="*/ 193 h 384"/>
                <a:gd name="T8" fmla="*/ 55 w 384"/>
                <a:gd name="T9" fmla="*/ 328 h 384"/>
                <a:gd name="T10" fmla="*/ 56 w 384"/>
                <a:gd name="T11" fmla="*/ 328 h 384"/>
                <a:gd name="T12" fmla="*/ 191 w 384"/>
                <a:gd name="T13" fmla="*/ 384 h 384"/>
                <a:gd name="T14" fmla="*/ 328 w 384"/>
                <a:gd name="T15" fmla="*/ 328 h 384"/>
                <a:gd name="T16" fmla="*/ 328 w 384"/>
                <a:gd name="T17" fmla="*/ 328 h 384"/>
                <a:gd name="T18" fmla="*/ 384 w 384"/>
                <a:gd name="T19" fmla="*/ 193 h 384"/>
                <a:gd name="T20" fmla="*/ 384 w 384"/>
                <a:gd name="T21" fmla="*/ 193 h 384"/>
                <a:gd name="T22" fmla="*/ 328 w 384"/>
                <a:gd name="T23" fmla="*/ 56 h 384"/>
                <a:gd name="T24" fmla="*/ 191 w 384"/>
                <a:gd name="T25" fmla="*/ 49 h 384"/>
                <a:gd name="T26" fmla="*/ 294 w 384"/>
                <a:gd name="T27" fmla="*/ 92 h 384"/>
                <a:gd name="T28" fmla="*/ 335 w 384"/>
                <a:gd name="T29" fmla="*/ 193 h 384"/>
                <a:gd name="T30" fmla="*/ 335 w 384"/>
                <a:gd name="T31" fmla="*/ 193 h 384"/>
                <a:gd name="T32" fmla="*/ 294 w 384"/>
                <a:gd name="T33" fmla="*/ 294 h 384"/>
                <a:gd name="T34" fmla="*/ 294 w 384"/>
                <a:gd name="T35" fmla="*/ 294 h 384"/>
                <a:gd name="T36" fmla="*/ 191 w 384"/>
                <a:gd name="T37" fmla="*/ 337 h 384"/>
                <a:gd name="T38" fmla="*/ 90 w 384"/>
                <a:gd name="T39" fmla="*/ 294 h 384"/>
                <a:gd name="T40" fmla="*/ 90 w 384"/>
                <a:gd name="T41" fmla="*/ 294 h 384"/>
                <a:gd name="T42" fmla="*/ 47 w 384"/>
                <a:gd name="T43" fmla="*/ 193 h 384"/>
                <a:gd name="T44" fmla="*/ 90 w 384"/>
                <a:gd name="T45" fmla="*/ 92 h 384"/>
                <a:gd name="T46" fmla="*/ 191 w 384"/>
                <a:gd name="T47" fmla="*/ 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4" h="384">
                  <a:moveTo>
                    <a:pt x="328" y="56"/>
                  </a:moveTo>
                  <a:cubicBezTo>
                    <a:pt x="290" y="19"/>
                    <a:pt x="245" y="0"/>
                    <a:pt x="191" y="0"/>
                  </a:cubicBezTo>
                  <a:cubicBezTo>
                    <a:pt x="139" y="0"/>
                    <a:pt x="93" y="19"/>
                    <a:pt x="55" y="56"/>
                  </a:cubicBezTo>
                  <a:cubicBezTo>
                    <a:pt x="19" y="94"/>
                    <a:pt x="0" y="139"/>
                    <a:pt x="0" y="193"/>
                  </a:cubicBezTo>
                  <a:cubicBezTo>
                    <a:pt x="0" y="245"/>
                    <a:pt x="19" y="290"/>
                    <a:pt x="55" y="328"/>
                  </a:cubicBezTo>
                  <a:lnTo>
                    <a:pt x="56" y="328"/>
                  </a:lnTo>
                  <a:cubicBezTo>
                    <a:pt x="94" y="365"/>
                    <a:pt x="139" y="384"/>
                    <a:pt x="191" y="384"/>
                  </a:cubicBezTo>
                  <a:cubicBezTo>
                    <a:pt x="245" y="384"/>
                    <a:pt x="290" y="365"/>
                    <a:pt x="328" y="328"/>
                  </a:cubicBezTo>
                  <a:lnTo>
                    <a:pt x="328" y="328"/>
                  </a:lnTo>
                  <a:cubicBezTo>
                    <a:pt x="365" y="290"/>
                    <a:pt x="384" y="245"/>
                    <a:pt x="384" y="193"/>
                  </a:cubicBezTo>
                  <a:lnTo>
                    <a:pt x="384" y="193"/>
                  </a:lnTo>
                  <a:cubicBezTo>
                    <a:pt x="384" y="139"/>
                    <a:pt x="365" y="94"/>
                    <a:pt x="328" y="56"/>
                  </a:cubicBezTo>
                  <a:close/>
                  <a:moveTo>
                    <a:pt x="191" y="49"/>
                  </a:moveTo>
                  <a:cubicBezTo>
                    <a:pt x="231" y="49"/>
                    <a:pt x="265" y="63"/>
                    <a:pt x="294" y="92"/>
                  </a:cubicBezTo>
                  <a:cubicBezTo>
                    <a:pt x="321" y="119"/>
                    <a:pt x="335" y="153"/>
                    <a:pt x="335" y="193"/>
                  </a:cubicBezTo>
                  <a:lnTo>
                    <a:pt x="335" y="193"/>
                  </a:lnTo>
                  <a:cubicBezTo>
                    <a:pt x="335" y="233"/>
                    <a:pt x="321" y="265"/>
                    <a:pt x="294" y="294"/>
                  </a:cubicBezTo>
                  <a:lnTo>
                    <a:pt x="294" y="294"/>
                  </a:lnTo>
                  <a:cubicBezTo>
                    <a:pt x="265" y="322"/>
                    <a:pt x="231" y="337"/>
                    <a:pt x="191" y="337"/>
                  </a:cubicBezTo>
                  <a:cubicBezTo>
                    <a:pt x="153" y="337"/>
                    <a:pt x="118" y="322"/>
                    <a:pt x="90" y="294"/>
                  </a:cubicBezTo>
                  <a:lnTo>
                    <a:pt x="90" y="294"/>
                  </a:lnTo>
                  <a:cubicBezTo>
                    <a:pt x="61" y="265"/>
                    <a:pt x="47" y="232"/>
                    <a:pt x="47" y="193"/>
                  </a:cubicBezTo>
                  <a:cubicBezTo>
                    <a:pt x="47" y="153"/>
                    <a:pt x="61" y="119"/>
                    <a:pt x="90" y="92"/>
                  </a:cubicBezTo>
                  <a:cubicBezTo>
                    <a:pt x="118" y="63"/>
                    <a:pt x="153" y="49"/>
                    <a:pt x="191" y="4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4" name="Group 53">
            <a:extLst>
              <a:ext uri="{FF2B5EF4-FFF2-40B4-BE49-F238E27FC236}">
                <a16:creationId xmlns:a16="http://schemas.microsoft.com/office/drawing/2014/main" id="{28272741-0636-4006-8C0B-8F5124300EF5}"/>
              </a:ext>
            </a:extLst>
          </p:cNvPr>
          <p:cNvGrpSpPr/>
          <p:nvPr/>
        </p:nvGrpSpPr>
        <p:grpSpPr>
          <a:xfrm>
            <a:off x="596900" y="1027049"/>
            <a:ext cx="4157980" cy="2669667"/>
            <a:chOff x="609600" y="1385557"/>
            <a:chExt cx="4465983" cy="2669667"/>
          </a:xfrm>
        </p:grpSpPr>
        <p:sp>
          <p:nvSpPr>
            <p:cNvPr id="45" name="Rectangle 44">
              <a:extLst>
                <a:ext uri="{FF2B5EF4-FFF2-40B4-BE49-F238E27FC236}">
                  <a16:creationId xmlns:a16="http://schemas.microsoft.com/office/drawing/2014/main" id="{466A083F-0915-455A-BBC4-23FE2C622562}"/>
                </a:ext>
              </a:extLst>
            </p:cNvPr>
            <p:cNvSpPr/>
            <p:nvPr/>
          </p:nvSpPr>
          <p:spPr>
            <a:xfrm>
              <a:off x="609600" y="1746900"/>
              <a:ext cx="4465983" cy="2308324"/>
            </a:xfrm>
            <a:prstGeom prst="rect">
              <a:avLst/>
            </a:prstGeom>
          </p:spPr>
          <p:txBody>
            <a:bodyPr wrap="square" anchor="t">
              <a:spAutoFit/>
            </a:bodyPr>
            <a:lstStyle/>
            <a:p>
              <a:pPr marL="285750" lvl="0" indent="-285750">
                <a:buFont typeface="Arial" panose="020B0604020202020204" pitchFamily="34" charset="0"/>
                <a:buChar char="•"/>
                <a:defRPr/>
              </a:pPr>
              <a:r>
                <a:rPr lang="fr-FR" noProof="0" dirty="0"/>
                <a:t>Mesures apportant des bénéfices même en l’absence de changement climatique. Exemple : la limitation du développement en zone inondable génère des avantages, même si le changement climatique n’aggrave pas les inondations futures.</a:t>
              </a:r>
              <a:endParaRPr lang="fr-FR" kern="0" noProof="0" dirty="0"/>
            </a:p>
          </p:txBody>
        </p:sp>
        <p:sp>
          <p:nvSpPr>
            <p:cNvPr id="48" name="Rectangle 47">
              <a:extLst>
                <a:ext uri="{FF2B5EF4-FFF2-40B4-BE49-F238E27FC236}">
                  <a16:creationId xmlns:a16="http://schemas.microsoft.com/office/drawing/2014/main" id="{941877EB-3AA0-4986-B587-038E022A2E44}"/>
                </a:ext>
              </a:extLst>
            </p:cNvPr>
            <p:cNvSpPr/>
            <p:nvPr/>
          </p:nvSpPr>
          <p:spPr>
            <a:xfrm>
              <a:off x="609600" y="1385557"/>
              <a:ext cx="4465983" cy="400110"/>
            </a:xfrm>
            <a:prstGeom prst="rect">
              <a:avLst/>
            </a:prstGeom>
          </p:spPr>
          <p:txBody>
            <a:bodyPr wrap="square" anchor="t">
              <a:spAutoFit/>
            </a:bodyPr>
            <a:lstStyle/>
            <a:p>
              <a:pPr lvl="0">
                <a:defRPr/>
              </a:pPr>
              <a:r>
                <a:rPr lang="fr-FR" sz="2000" b="1" kern="0" noProof="0" dirty="0">
                  <a:solidFill>
                    <a:schemeClr val="accent1"/>
                  </a:solidFill>
                </a:rPr>
                <a:t>1. </a:t>
              </a:r>
              <a:r>
                <a:rPr lang="fr-FR" sz="2000" b="1" noProof="0" dirty="0">
                  <a:solidFill>
                    <a:schemeClr val="accent1"/>
                  </a:solidFill>
                </a:rPr>
                <a:t>Stratégies sans regret</a:t>
              </a:r>
              <a:endParaRPr lang="fr-FR" sz="2000" b="1" kern="0" noProof="0" dirty="0">
                <a:solidFill>
                  <a:schemeClr val="accent1"/>
                </a:solidFill>
              </a:endParaRPr>
            </a:p>
          </p:txBody>
        </p:sp>
      </p:grpSp>
      <p:grpSp>
        <p:nvGrpSpPr>
          <p:cNvPr id="55" name="Group 54">
            <a:extLst>
              <a:ext uri="{FF2B5EF4-FFF2-40B4-BE49-F238E27FC236}">
                <a16:creationId xmlns:a16="http://schemas.microsoft.com/office/drawing/2014/main" id="{417993FD-C1B4-415A-AF7B-3BE59FF13021}"/>
              </a:ext>
            </a:extLst>
          </p:cNvPr>
          <p:cNvGrpSpPr/>
          <p:nvPr/>
        </p:nvGrpSpPr>
        <p:grpSpPr>
          <a:xfrm>
            <a:off x="596900" y="4068212"/>
            <a:ext cx="4694536" cy="2115669"/>
            <a:chOff x="609600" y="1385557"/>
            <a:chExt cx="5168806" cy="2115669"/>
          </a:xfrm>
        </p:grpSpPr>
        <p:sp>
          <p:nvSpPr>
            <p:cNvPr id="56" name="Rectangle 55">
              <a:extLst>
                <a:ext uri="{FF2B5EF4-FFF2-40B4-BE49-F238E27FC236}">
                  <a16:creationId xmlns:a16="http://schemas.microsoft.com/office/drawing/2014/main" id="{7E421477-0CEE-48E4-84C9-2B5BD00B0D6E}"/>
                </a:ext>
              </a:extLst>
            </p:cNvPr>
            <p:cNvSpPr/>
            <p:nvPr/>
          </p:nvSpPr>
          <p:spPr>
            <a:xfrm>
              <a:off x="609600" y="1746900"/>
              <a:ext cx="5097043" cy="1754326"/>
            </a:xfrm>
            <a:prstGeom prst="rect">
              <a:avLst/>
            </a:prstGeom>
          </p:spPr>
          <p:txBody>
            <a:bodyPr wrap="square" anchor="t">
              <a:spAutoFit/>
            </a:bodyPr>
            <a:lstStyle/>
            <a:p>
              <a:pPr marL="285750" lvl="0" indent="-285750">
                <a:buFont typeface="Arial" panose="020B0604020202020204" pitchFamily="34" charset="0"/>
                <a:buChar char="•"/>
                <a:defRPr/>
              </a:pPr>
              <a:r>
                <a:rPr lang="fr-FR" noProof="0" dirty="0"/>
                <a:t>Mesures réduisant la vulnérabilité à faible coût, en intégrant une marge de sécurité dans les estimations. Exemple : utiliser une fréquence de sécheresse pessimiste pour planifier les cultures plutôt que de gérer la famine plus tard.</a:t>
              </a:r>
              <a:endParaRPr lang="fr-FR" kern="0" noProof="0" dirty="0"/>
            </a:p>
          </p:txBody>
        </p:sp>
        <p:sp>
          <p:nvSpPr>
            <p:cNvPr id="57" name="Rectangle 56">
              <a:extLst>
                <a:ext uri="{FF2B5EF4-FFF2-40B4-BE49-F238E27FC236}">
                  <a16:creationId xmlns:a16="http://schemas.microsoft.com/office/drawing/2014/main" id="{20858780-47AF-4B00-99A5-5200235CE691}"/>
                </a:ext>
              </a:extLst>
            </p:cNvPr>
            <p:cNvSpPr/>
            <p:nvPr/>
          </p:nvSpPr>
          <p:spPr>
            <a:xfrm>
              <a:off x="609600" y="1385557"/>
              <a:ext cx="5168806" cy="400110"/>
            </a:xfrm>
            <a:prstGeom prst="rect">
              <a:avLst/>
            </a:prstGeom>
          </p:spPr>
          <p:txBody>
            <a:bodyPr wrap="square" anchor="t">
              <a:spAutoFit/>
            </a:bodyPr>
            <a:lstStyle/>
            <a:p>
              <a:pPr lvl="0">
                <a:defRPr/>
              </a:pPr>
              <a:r>
                <a:rPr lang="fr-FR" sz="2000" b="1" kern="0" noProof="0" dirty="0">
                  <a:solidFill>
                    <a:schemeClr val="accent2"/>
                  </a:solidFill>
                </a:rPr>
                <a:t>3. </a:t>
              </a:r>
              <a:r>
                <a:rPr lang="fr-FR" sz="2000" b="1" noProof="0" dirty="0">
                  <a:solidFill>
                    <a:schemeClr val="accent2"/>
                  </a:solidFill>
                </a:rPr>
                <a:t>Stratégies avec marge de sécurité</a:t>
              </a:r>
              <a:endParaRPr lang="fr-FR" sz="2000" b="1" kern="0" noProof="0" dirty="0">
                <a:solidFill>
                  <a:schemeClr val="accent2"/>
                </a:solidFill>
              </a:endParaRPr>
            </a:p>
          </p:txBody>
        </p:sp>
      </p:grpSp>
      <p:grpSp>
        <p:nvGrpSpPr>
          <p:cNvPr id="63" name="Group 62">
            <a:extLst>
              <a:ext uri="{FF2B5EF4-FFF2-40B4-BE49-F238E27FC236}">
                <a16:creationId xmlns:a16="http://schemas.microsoft.com/office/drawing/2014/main" id="{B63DBC73-5714-4033-AE95-EAA10DBF6F29}"/>
              </a:ext>
            </a:extLst>
          </p:cNvPr>
          <p:cNvGrpSpPr/>
          <p:nvPr/>
        </p:nvGrpSpPr>
        <p:grpSpPr>
          <a:xfrm>
            <a:off x="7635496" y="1027049"/>
            <a:ext cx="3976520" cy="2290916"/>
            <a:chOff x="609600" y="927360"/>
            <a:chExt cx="4487178" cy="2290916"/>
          </a:xfrm>
        </p:grpSpPr>
        <p:sp>
          <p:nvSpPr>
            <p:cNvPr id="64" name="Rectangle 63">
              <a:extLst>
                <a:ext uri="{FF2B5EF4-FFF2-40B4-BE49-F238E27FC236}">
                  <a16:creationId xmlns:a16="http://schemas.microsoft.com/office/drawing/2014/main" id="{7C25E18B-9EC9-4F78-8267-B201F14750AA}"/>
                </a:ext>
              </a:extLst>
            </p:cNvPr>
            <p:cNvSpPr/>
            <p:nvPr/>
          </p:nvSpPr>
          <p:spPr>
            <a:xfrm>
              <a:off x="630795" y="1740948"/>
              <a:ext cx="4465983" cy="1477328"/>
            </a:xfrm>
            <a:prstGeom prst="rect">
              <a:avLst/>
            </a:prstGeom>
          </p:spPr>
          <p:txBody>
            <a:bodyPr wrap="square" anchor="t">
              <a:spAutoFit/>
            </a:bodyPr>
            <a:lstStyle/>
            <a:p>
              <a:pPr marL="285750" lvl="0" indent="-285750">
                <a:buFont typeface="Arial" panose="020B0604020202020204" pitchFamily="34" charset="0"/>
                <a:buChar char="•"/>
                <a:defRPr/>
              </a:pPr>
              <a:r>
                <a:rPr lang="fr-FR" noProof="0" dirty="0"/>
                <a:t>Mesures pouvant être annulées si les scénarios futurs s’avèrent incorrects. Exemple : systèmes d’alerte précoce.</a:t>
              </a:r>
              <a:endParaRPr lang="fr-FR" kern="0" noProof="0" dirty="0"/>
            </a:p>
          </p:txBody>
        </p:sp>
        <p:sp>
          <p:nvSpPr>
            <p:cNvPr id="65" name="Rectangle 64">
              <a:extLst>
                <a:ext uri="{FF2B5EF4-FFF2-40B4-BE49-F238E27FC236}">
                  <a16:creationId xmlns:a16="http://schemas.microsoft.com/office/drawing/2014/main" id="{E428ACD1-04C3-4553-BB57-6AE8AE12B578}"/>
                </a:ext>
              </a:extLst>
            </p:cNvPr>
            <p:cNvSpPr/>
            <p:nvPr/>
          </p:nvSpPr>
          <p:spPr>
            <a:xfrm>
              <a:off x="609600" y="927360"/>
              <a:ext cx="4465983" cy="707886"/>
            </a:xfrm>
            <a:prstGeom prst="rect">
              <a:avLst/>
            </a:prstGeom>
          </p:spPr>
          <p:txBody>
            <a:bodyPr wrap="square" anchor="t">
              <a:spAutoFit/>
            </a:bodyPr>
            <a:lstStyle/>
            <a:p>
              <a:pPr lvl="0">
                <a:defRPr/>
              </a:pPr>
              <a:r>
                <a:rPr lang="fr-FR" sz="2000" b="1" kern="0" noProof="0" dirty="0">
                  <a:solidFill>
                    <a:schemeClr val="accent3"/>
                  </a:solidFill>
                </a:rPr>
                <a:t>2. </a:t>
              </a:r>
              <a:r>
                <a:rPr lang="fr-FR" noProof="0" dirty="0"/>
                <a:t> </a:t>
              </a:r>
              <a:r>
                <a:rPr lang="fr-FR" sz="2000" b="1" noProof="0" dirty="0">
                  <a:solidFill>
                    <a:schemeClr val="accent3"/>
                  </a:solidFill>
                </a:rPr>
                <a:t>Stratégies réversibles et flexibles</a:t>
              </a:r>
              <a:endParaRPr lang="fr-FR" sz="2000" b="1" kern="0" noProof="0" dirty="0">
                <a:solidFill>
                  <a:schemeClr val="accent3"/>
                </a:solidFill>
              </a:endParaRPr>
            </a:p>
          </p:txBody>
        </p:sp>
      </p:grpSp>
      <p:grpSp>
        <p:nvGrpSpPr>
          <p:cNvPr id="67" name="Group 66">
            <a:extLst>
              <a:ext uri="{FF2B5EF4-FFF2-40B4-BE49-F238E27FC236}">
                <a16:creationId xmlns:a16="http://schemas.microsoft.com/office/drawing/2014/main" id="{AE5B6510-8723-4BE6-BF7A-E61241271A4D}"/>
              </a:ext>
            </a:extLst>
          </p:cNvPr>
          <p:cNvGrpSpPr/>
          <p:nvPr/>
        </p:nvGrpSpPr>
        <p:grpSpPr>
          <a:xfrm>
            <a:off x="7975103" y="3662755"/>
            <a:ext cx="4216897" cy="2920621"/>
            <a:chOff x="609601" y="1385557"/>
            <a:chExt cx="4465982" cy="2920621"/>
          </a:xfrm>
          <a:solidFill>
            <a:srgbClr val="CCCCFF"/>
          </a:solidFill>
        </p:grpSpPr>
        <p:sp>
          <p:nvSpPr>
            <p:cNvPr id="69" name="Rectangle 68">
              <a:extLst>
                <a:ext uri="{FF2B5EF4-FFF2-40B4-BE49-F238E27FC236}">
                  <a16:creationId xmlns:a16="http://schemas.microsoft.com/office/drawing/2014/main" id="{585CC7DA-379D-414F-889C-F70F1ABAB450}"/>
                </a:ext>
              </a:extLst>
            </p:cNvPr>
            <p:cNvSpPr/>
            <p:nvPr/>
          </p:nvSpPr>
          <p:spPr>
            <a:xfrm>
              <a:off x="609601" y="1385557"/>
              <a:ext cx="4465982" cy="707886"/>
            </a:xfrm>
            <a:prstGeom prst="rect">
              <a:avLst/>
            </a:prstGeom>
            <a:solidFill>
              <a:schemeClr val="bg1"/>
            </a:solidFill>
          </p:spPr>
          <p:txBody>
            <a:bodyPr wrap="square" anchor="t">
              <a:spAutoFit/>
            </a:bodyPr>
            <a:lstStyle/>
            <a:p>
              <a:pPr lvl="0">
                <a:defRPr/>
              </a:pPr>
              <a:r>
                <a:rPr lang="fr-FR" sz="2000" b="1" kern="0" noProof="0" dirty="0">
                  <a:solidFill>
                    <a:schemeClr val="accent4"/>
                  </a:solidFill>
                </a:rPr>
                <a:t>4. </a:t>
              </a:r>
              <a:r>
                <a:rPr lang="fr-FR" sz="2000" b="1" noProof="0" dirty="0">
                  <a:solidFill>
                    <a:schemeClr val="accent4"/>
                  </a:solidFill>
                </a:rPr>
                <a:t>Stratégies réduisant les horizons temporels de décision</a:t>
              </a:r>
              <a:endParaRPr lang="fr-FR" sz="2000" b="1" kern="0" noProof="0" dirty="0">
                <a:solidFill>
                  <a:schemeClr val="accent4"/>
                </a:solidFill>
              </a:endParaRPr>
            </a:p>
          </p:txBody>
        </p:sp>
        <p:sp>
          <p:nvSpPr>
            <p:cNvPr id="68" name="Rectangle 67">
              <a:extLst>
                <a:ext uri="{FF2B5EF4-FFF2-40B4-BE49-F238E27FC236}">
                  <a16:creationId xmlns:a16="http://schemas.microsoft.com/office/drawing/2014/main" id="{4754CD76-B7F7-4916-AE4A-3B38E9063348}"/>
                </a:ext>
              </a:extLst>
            </p:cNvPr>
            <p:cNvSpPr/>
            <p:nvPr/>
          </p:nvSpPr>
          <p:spPr>
            <a:xfrm>
              <a:off x="609601" y="2274853"/>
              <a:ext cx="4465981" cy="2031325"/>
            </a:xfrm>
            <a:prstGeom prst="rect">
              <a:avLst/>
            </a:prstGeom>
            <a:noFill/>
          </p:spPr>
          <p:txBody>
            <a:bodyPr wrap="square" anchor="t">
              <a:spAutoFit/>
            </a:bodyPr>
            <a:lstStyle/>
            <a:p>
              <a:pPr marL="285750" lvl="0" indent="-285750">
                <a:buFont typeface="Arial" panose="020B0604020202020204" pitchFamily="34" charset="0"/>
                <a:buChar char="•"/>
                <a:defRPr/>
              </a:pPr>
              <a:r>
                <a:rPr lang="fr-FR" noProof="0" dirty="0"/>
                <a:t>Privilégier les mesures ayant une durée de vie plus courte afin d’éviter un verrouillage à long terme des infrastructures.</a:t>
              </a:r>
            </a:p>
            <a:p>
              <a:pPr marL="285750" lvl="0" indent="-285750">
                <a:buFont typeface="Arial" panose="020B0604020202020204" pitchFamily="34" charset="0"/>
                <a:buChar char="•"/>
                <a:defRPr/>
              </a:pPr>
              <a:r>
                <a:rPr lang="fr-FR" noProof="0" dirty="0"/>
                <a:t>Ces mesures peuvent être réévaluées lorsque les perspectives futures deviennent plus claires.</a:t>
              </a:r>
            </a:p>
          </p:txBody>
        </p:sp>
      </p:grpSp>
    </p:spTree>
    <p:extLst>
      <p:ext uri="{BB962C8B-B14F-4D97-AF65-F5344CB8AC3E}">
        <p14:creationId xmlns:p14="http://schemas.microsoft.com/office/powerpoint/2010/main" val="395367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1000"/>
                                        <p:tgtEl>
                                          <p:spTgt spid="67"/>
                                        </p:tgtEl>
                                      </p:cBhvr>
                                    </p:animEffect>
                                    <p:anim calcmode="lin" valueType="num">
                                      <p:cBhvr>
                                        <p:cTn id="29" dur="1000" fill="hold"/>
                                        <p:tgtEl>
                                          <p:spTgt spid="67"/>
                                        </p:tgtEl>
                                        <p:attrNameLst>
                                          <p:attrName>ppt_x</p:attrName>
                                        </p:attrNameLst>
                                      </p:cBhvr>
                                      <p:tavLst>
                                        <p:tav tm="0">
                                          <p:val>
                                            <p:strVal val="#ppt_x"/>
                                          </p:val>
                                        </p:tav>
                                        <p:tav tm="100000">
                                          <p:val>
                                            <p:strVal val="#ppt_x"/>
                                          </p:val>
                                        </p:tav>
                                      </p:tavLst>
                                    </p:anim>
                                    <p:anim calcmode="lin" valueType="num">
                                      <p:cBhvr>
                                        <p:cTn id="3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Incertitudes: </a:t>
            </a:r>
            <a:r>
              <a:rPr lang="fr-FR" b="0" noProof="0" dirty="0"/>
              <a:t>Situation climatique de référence</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900" y="789619"/>
            <a:ext cx="10629224" cy="19726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Une situation climatique de référence </a:t>
            </a:r>
            <a:r>
              <a:rPr lang="fr-FR" sz="1800" noProof="0" dirty="0"/>
              <a:t>sert de point de comparaison pour mesurer les impacts potentiels du changement climatique. En général, on examine les données de la période 1981–2020.</a:t>
            </a:r>
            <a:endParaRPr lang="fr-FR" sz="1800" noProof="0" dirty="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r>
              <a:rPr lang="fr-FR" sz="1800" noProof="0" dirty="0"/>
              <a:t>L’analyse des données historiques permet d’identifier </a:t>
            </a:r>
            <a:r>
              <a:rPr lang="fr-FR" sz="1800" b="1" noProof="0" dirty="0"/>
              <a:t>les tendances </a:t>
            </a:r>
            <a:r>
              <a:rPr lang="fr-FR" sz="1800" noProof="0" dirty="0"/>
              <a:t>des variables climatiques et de valider les résultats des modèles climatiques.</a:t>
            </a:r>
          </a:p>
          <a:p>
            <a:pPr marL="57150" indent="0">
              <a:lnSpc>
                <a:spcPct val="100000"/>
              </a:lnSpc>
              <a:spcBef>
                <a:spcPts val="0"/>
              </a:spcBef>
              <a:spcAft>
                <a:spcPts val="600"/>
              </a:spcAft>
              <a:buClr>
                <a:schemeClr val="accent1"/>
              </a:buClr>
              <a:buNone/>
            </a:pPr>
            <a:r>
              <a:rPr lang="fr-FR" sz="1800" b="1" noProof="0" dirty="0"/>
              <a:t>Défi principal: </a:t>
            </a:r>
            <a:r>
              <a:rPr lang="fr-FR" sz="1800" noProof="0" dirty="0"/>
              <a:t>disponibilité de stations météorologiques disposant de mesures suffisantes et cohérentes.</a:t>
            </a:r>
            <a:endParaRPr lang="fr-FR" sz="1800" noProof="0" dirty="0">
              <a:latin typeface="Roboto" panose="02000000000000000000" pitchFamily="2" charset="0"/>
              <a:ea typeface="Roboto" panose="02000000000000000000" pitchFamily="2" charset="0"/>
              <a:cs typeface="Times New Roman" panose="02020603050405020304" pitchFamily="18" charset="0"/>
            </a:endParaRPr>
          </a:p>
        </p:txBody>
      </p:sp>
      <p:sp>
        <p:nvSpPr>
          <p:cNvPr id="7" name="TextBox 6">
            <a:extLst>
              <a:ext uri="{FF2B5EF4-FFF2-40B4-BE49-F238E27FC236}">
                <a16:creationId xmlns:a16="http://schemas.microsoft.com/office/drawing/2014/main" id="{F687F0B1-6088-46B9-B1E8-0DF92F30C987}"/>
              </a:ext>
            </a:extLst>
          </p:cNvPr>
          <p:cNvSpPr txBox="1"/>
          <p:nvPr/>
        </p:nvSpPr>
        <p:spPr>
          <a:xfrm>
            <a:off x="2045833" y="6473909"/>
            <a:ext cx="8877300" cy="253916"/>
          </a:xfrm>
          <a:prstGeom prst="rect">
            <a:avLst/>
          </a:prstGeom>
          <a:noFill/>
        </p:spPr>
        <p:txBody>
          <a:bodyPr wrap="square" rtlCol="0">
            <a:spAutoFit/>
          </a:bodyPr>
          <a:lstStyle/>
          <a:p>
            <a:pPr algn="ctr"/>
            <a:r>
              <a:rPr lang="fr-FR" sz="1050" noProof="0" dirty="0">
                <a:solidFill>
                  <a:schemeClr val="bg2">
                    <a:lumMod val="75000"/>
                  </a:schemeClr>
                </a:solidFill>
              </a:rPr>
              <a:t>Source: GCA, 2022. </a:t>
            </a:r>
            <a:r>
              <a:rPr lang="fr-FR" sz="1050" noProof="0" dirty="0" err="1">
                <a:solidFill>
                  <a:schemeClr val="bg2">
                    <a:lumMod val="75000"/>
                  </a:schemeClr>
                </a:solidFill>
              </a:rPr>
              <a:t>Climate</a:t>
            </a:r>
            <a:r>
              <a:rPr lang="fr-FR" sz="1050" noProof="0" dirty="0">
                <a:solidFill>
                  <a:schemeClr val="bg2">
                    <a:lumMod val="75000"/>
                  </a:schemeClr>
                </a:solidFill>
              </a:rPr>
              <a:t> Hazard </a:t>
            </a:r>
            <a:r>
              <a:rPr lang="fr-FR" sz="1050" noProof="0" dirty="0" err="1">
                <a:solidFill>
                  <a:schemeClr val="bg2">
                    <a:lumMod val="75000"/>
                  </a:schemeClr>
                </a:solidFill>
              </a:rPr>
              <a:t>Assessment</a:t>
            </a:r>
            <a:r>
              <a:rPr lang="fr-FR" sz="1050" noProof="0" dirty="0">
                <a:solidFill>
                  <a:schemeClr val="bg2">
                    <a:lumMod val="75000"/>
                  </a:schemeClr>
                </a:solidFill>
              </a:rPr>
              <a:t>. Kampala-</a:t>
            </a:r>
            <a:r>
              <a:rPr lang="fr-FR" sz="1050" noProof="0" dirty="0" err="1">
                <a:solidFill>
                  <a:schemeClr val="bg2">
                    <a:lumMod val="75000"/>
                  </a:schemeClr>
                </a:solidFill>
              </a:rPr>
              <a:t>Malaba</a:t>
            </a:r>
            <a:r>
              <a:rPr lang="fr-FR" sz="1050" noProof="0" dirty="0">
                <a:solidFill>
                  <a:schemeClr val="bg2">
                    <a:lumMod val="75000"/>
                  </a:schemeClr>
                </a:solidFill>
              </a:rPr>
              <a:t> </a:t>
            </a:r>
            <a:r>
              <a:rPr lang="fr-FR" sz="1050" noProof="0" dirty="0" err="1">
                <a:solidFill>
                  <a:schemeClr val="bg2">
                    <a:lumMod val="75000"/>
                  </a:schemeClr>
                </a:solidFill>
              </a:rPr>
              <a:t>Metre</a:t>
            </a:r>
            <a:r>
              <a:rPr lang="fr-FR" sz="1050" noProof="0" dirty="0">
                <a:solidFill>
                  <a:schemeClr val="bg2">
                    <a:lumMod val="75000"/>
                  </a:schemeClr>
                </a:solidFill>
              </a:rPr>
              <a:t> Gauge Railway Project.</a:t>
            </a:r>
          </a:p>
        </p:txBody>
      </p:sp>
      <p:pic>
        <p:nvPicPr>
          <p:cNvPr id="6" name="Picture 5" descr="A picture containing text, screenshot, font, plot&#10;&#10;Description automatically generated">
            <a:extLst>
              <a:ext uri="{FF2B5EF4-FFF2-40B4-BE49-F238E27FC236}">
                <a16:creationId xmlns:a16="http://schemas.microsoft.com/office/drawing/2014/main" id="{9B584034-2EE7-3E21-4227-A216A7760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5617" y="3429000"/>
            <a:ext cx="5759450" cy="2839085"/>
          </a:xfrm>
          <a:prstGeom prst="rect">
            <a:avLst/>
          </a:prstGeom>
        </p:spPr>
      </p:pic>
      <p:pic>
        <p:nvPicPr>
          <p:cNvPr id="8" name="image48.png">
            <a:extLst>
              <a:ext uri="{FF2B5EF4-FFF2-40B4-BE49-F238E27FC236}">
                <a16:creationId xmlns:a16="http://schemas.microsoft.com/office/drawing/2014/main" id="{A42276F3-CFF8-CEC0-7A1C-80CFC1BF86EE}"/>
              </a:ext>
            </a:extLst>
          </p:cNvPr>
          <p:cNvPicPr/>
          <p:nvPr/>
        </p:nvPicPr>
        <p:blipFill rotWithShape="1">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l="33534" t="16821" b="1166"/>
          <a:stretch/>
        </p:blipFill>
        <p:spPr bwMode="auto">
          <a:xfrm>
            <a:off x="498578" y="3717072"/>
            <a:ext cx="5399911" cy="2152786"/>
          </a:xfrm>
          <a:prstGeom prst="rect">
            <a:avLst/>
          </a:prstGeom>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7710A361-8D3F-184A-87DF-535706F88AD5}"/>
              </a:ext>
            </a:extLst>
          </p:cNvPr>
          <p:cNvSpPr/>
          <p:nvPr/>
        </p:nvSpPr>
        <p:spPr>
          <a:xfrm>
            <a:off x="619358" y="3930316"/>
            <a:ext cx="1209442" cy="128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tx1"/>
                </a:solidFill>
              </a:rPr>
              <a:t>Température</a:t>
            </a:r>
          </a:p>
        </p:txBody>
      </p:sp>
      <p:sp>
        <p:nvSpPr>
          <p:cNvPr id="9" name="Rectangle 8">
            <a:extLst>
              <a:ext uri="{FF2B5EF4-FFF2-40B4-BE49-F238E27FC236}">
                <a16:creationId xmlns:a16="http://schemas.microsoft.com/office/drawing/2014/main" id="{289575AE-234F-F94D-B882-9DEAA49766C5}"/>
              </a:ext>
            </a:extLst>
          </p:cNvPr>
          <p:cNvSpPr/>
          <p:nvPr/>
        </p:nvSpPr>
        <p:spPr>
          <a:xfrm>
            <a:off x="3450789" y="3946357"/>
            <a:ext cx="1209442" cy="128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tx1"/>
                </a:solidFill>
              </a:rPr>
              <a:t>Précipitations</a:t>
            </a:r>
          </a:p>
        </p:txBody>
      </p:sp>
      <p:sp>
        <p:nvSpPr>
          <p:cNvPr id="10" name="Rectangle 9">
            <a:extLst>
              <a:ext uri="{FF2B5EF4-FFF2-40B4-BE49-F238E27FC236}">
                <a16:creationId xmlns:a16="http://schemas.microsoft.com/office/drawing/2014/main" id="{44105182-16CF-A443-A088-BF273003590F}"/>
              </a:ext>
            </a:extLst>
          </p:cNvPr>
          <p:cNvSpPr/>
          <p:nvPr/>
        </p:nvSpPr>
        <p:spPr>
          <a:xfrm>
            <a:off x="5694946" y="3348455"/>
            <a:ext cx="2887579" cy="2081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noProof="0" dirty="0">
                <a:solidFill>
                  <a:schemeClr val="tx1"/>
                </a:solidFill>
              </a:rPr>
              <a:t>Anomalies de la température moyenne annuelle</a:t>
            </a:r>
          </a:p>
        </p:txBody>
      </p:sp>
      <p:sp>
        <p:nvSpPr>
          <p:cNvPr id="11" name="Rectangle 10">
            <a:extLst>
              <a:ext uri="{FF2B5EF4-FFF2-40B4-BE49-F238E27FC236}">
                <a16:creationId xmlns:a16="http://schemas.microsoft.com/office/drawing/2014/main" id="{4130A279-3D9F-C043-95BF-C095B472110B}"/>
              </a:ext>
            </a:extLst>
          </p:cNvPr>
          <p:cNvSpPr/>
          <p:nvPr/>
        </p:nvSpPr>
        <p:spPr>
          <a:xfrm>
            <a:off x="6484483" y="4793465"/>
            <a:ext cx="3240507" cy="2081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noProof="0" dirty="0">
                <a:solidFill>
                  <a:schemeClr val="tx1"/>
                </a:solidFill>
              </a:rPr>
              <a:t>Anomalies de la précipitations  moyenne annuelle (mm)</a:t>
            </a:r>
          </a:p>
        </p:txBody>
      </p:sp>
    </p:spTree>
    <p:extLst>
      <p:ext uri="{BB962C8B-B14F-4D97-AF65-F5344CB8AC3E}">
        <p14:creationId xmlns:p14="http://schemas.microsoft.com/office/powerpoint/2010/main" val="3938545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Incertitudes: </a:t>
            </a:r>
            <a:r>
              <a:rPr lang="fr-FR" b="0" noProof="0" dirty="0"/>
              <a:t>Projections climatiques</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627017" y="397940"/>
            <a:ext cx="6143961" cy="597847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Sources d’incertitude:</a:t>
            </a:r>
            <a:r>
              <a:rPr lang="fr-FR" noProof="0" dirty="0"/>
              <a:t> </a:t>
            </a:r>
          </a:p>
          <a:p>
            <a:pPr marL="342900" indent="-285750">
              <a:lnSpc>
                <a:spcPct val="100000"/>
              </a:lnSpc>
              <a:spcBef>
                <a:spcPts val="0"/>
              </a:spcBef>
              <a:spcAft>
                <a:spcPts val="600"/>
              </a:spcAft>
              <a:buClr>
                <a:schemeClr val="tx1"/>
              </a:buClr>
              <a:buFont typeface="Wingdings" pitchFamily="2" charset="2"/>
              <a:buChar char="ü"/>
            </a:pPr>
            <a:r>
              <a:rPr lang="fr-FR" sz="1800" i="1" noProof="0" dirty="0"/>
              <a:t>Erreurs des modèles: </a:t>
            </a:r>
            <a:r>
              <a:rPr lang="fr-FR" sz="1800" noProof="0" dirty="0"/>
              <a:t>les modèles climatiques globaux (MCG) peuvent mal représenter le climat d’une région et sous-estimer ou surestimer les projections.</a:t>
            </a:r>
          </a:p>
          <a:p>
            <a:pPr marL="342900" indent="-285750">
              <a:lnSpc>
                <a:spcPct val="100000"/>
              </a:lnSpc>
              <a:spcBef>
                <a:spcPts val="0"/>
              </a:spcBef>
              <a:spcAft>
                <a:spcPts val="600"/>
              </a:spcAft>
              <a:buClr>
                <a:schemeClr val="tx1"/>
              </a:buClr>
              <a:buFont typeface="Wingdings" pitchFamily="2" charset="2"/>
              <a:buChar char="ü"/>
            </a:pPr>
            <a:r>
              <a:rPr lang="fr-FR" sz="1800" i="1" noProof="0" dirty="0"/>
              <a:t>Incertitude: </a:t>
            </a:r>
            <a:r>
              <a:rPr lang="fr-FR" sz="1800" noProof="0" dirty="0"/>
              <a:t>un ou plusieurs MCG peuvent ne pas refléter l’ensemble des changements climatiques possibles dans une région.</a:t>
            </a:r>
          </a:p>
          <a:p>
            <a:pPr marL="342900" indent="-285750">
              <a:lnSpc>
                <a:spcPct val="100000"/>
              </a:lnSpc>
              <a:spcBef>
                <a:spcPts val="0"/>
              </a:spcBef>
              <a:spcAft>
                <a:spcPts val="600"/>
              </a:spcAft>
              <a:buClr>
                <a:schemeClr val="tx1"/>
              </a:buClr>
              <a:buFont typeface="Wingdings" pitchFamily="2" charset="2"/>
              <a:buChar char="ü"/>
            </a:pPr>
            <a:r>
              <a:rPr lang="fr-FR" sz="1800" i="1" noProof="0" dirty="0"/>
              <a:t>Résolution: </a:t>
            </a:r>
            <a:r>
              <a:rPr lang="fr-FR" sz="1800" noProof="0" dirty="0"/>
              <a:t>les projections des MCG ont une résolution horizontale de plusieurs centaines de kilomètres et ne sont pas assez précises à l’échelle d’un projet.</a:t>
            </a:r>
            <a:endParaRPr lang="fr-FR" sz="1800" noProof="0" dirty="0">
              <a:effectLst/>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tx1"/>
              </a:buClr>
              <a:buNone/>
            </a:pPr>
            <a:r>
              <a:rPr lang="fr-FR" sz="1800" b="1" noProof="0" dirty="0"/>
              <a:t>Comment tenir compte de l’incertitude: </a:t>
            </a:r>
          </a:p>
          <a:p>
            <a:pPr marL="342900" indent="-285750">
              <a:lnSpc>
                <a:spcPct val="100000"/>
              </a:lnSpc>
              <a:spcBef>
                <a:spcPts val="0"/>
              </a:spcBef>
              <a:spcAft>
                <a:spcPts val="600"/>
              </a:spcAft>
              <a:buClr>
                <a:schemeClr val="tx1"/>
              </a:buClr>
              <a:buFont typeface="Wingdings" pitchFamily="2" charset="2"/>
              <a:buChar char="ü"/>
            </a:pPr>
            <a:r>
              <a:rPr lang="fr-FR" sz="1800" noProof="0" dirty="0"/>
              <a:t>Prendre en compte une gamme de futurs climatiques plausibles au lieu de se baser sur un seul scénario projeté.</a:t>
            </a:r>
          </a:p>
          <a:p>
            <a:pPr marL="342900" indent="-285750">
              <a:lnSpc>
                <a:spcPct val="100000"/>
              </a:lnSpc>
              <a:spcBef>
                <a:spcPts val="0"/>
              </a:spcBef>
              <a:spcAft>
                <a:spcPts val="600"/>
              </a:spcAft>
              <a:buClr>
                <a:schemeClr val="tx1"/>
              </a:buClr>
              <a:buFont typeface="Wingdings" pitchFamily="2" charset="2"/>
              <a:buChar char="ü"/>
            </a:pPr>
            <a:r>
              <a:rPr lang="fr-FR" sz="1800" noProof="0" dirty="0"/>
              <a:t>Considérer des scénarios peu probables mais plausibles pour les investissements importants et de long terme.</a:t>
            </a:r>
          </a:p>
          <a:p>
            <a:pPr marL="342900" indent="-285750">
              <a:lnSpc>
                <a:spcPct val="100000"/>
              </a:lnSpc>
              <a:spcBef>
                <a:spcPts val="0"/>
              </a:spcBef>
              <a:spcAft>
                <a:spcPts val="600"/>
              </a:spcAft>
              <a:buClr>
                <a:schemeClr val="tx1"/>
              </a:buClr>
              <a:buFont typeface="Wingdings" pitchFamily="2" charset="2"/>
              <a:buChar char="ü"/>
            </a:pPr>
            <a:r>
              <a:rPr lang="fr-FR" sz="1800" noProof="0" dirty="0"/>
              <a:t>Adopter des solutions adaptatives et flexibles. </a:t>
            </a:r>
          </a:p>
          <a:p>
            <a:pPr marL="342900" indent="-285750">
              <a:lnSpc>
                <a:spcPct val="100000"/>
              </a:lnSpc>
              <a:spcBef>
                <a:spcPts val="0"/>
              </a:spcBef>
              <a:spcAft>
                <a:spcPts val="600"/>
              </a:spcAft>
              <a:buClr>
                <a:schemeClr val="tx1"/>
              </a:buClr>
              <a:buFont typeface="Wingdings" pitchFamily="2" charset="2"/>
              <a:buChar char="ü"/>
            </a:pPr>
            <a:r>
              <a:rPr lang="fr-FR" sz="1800" noProof="0" dirty="0"/>
              <a:t>Utiliser le suivi pour éclairer la prise de décision.</a:t>
            </a: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p:txBody>
      </p:sp>
      <p:sp>
        <p:nvSpPr>
          <p:cNvPr id="9" name="TextBox 8">
            <a:extLst>
              <a:ext uri="{FF2B5EF4-FFF2-40B4-BE49-F238E27FC236}">
                <a16:creationId xmlns:a16="http://schemas.microsoft.com/office/drawing/2014/main" id="{45AC9567-F0E5-4A09-862C-E7A132F3D08F}"/>
              </a:ext>
            </a:extLst>
          </p:cNvPr>
          <p:cNvSpPr txBox="1"/>
          <p:nvPr/>
        </p:nvSpPr>
        <p:spPr>
          <a:xfrm rot="16200000">
            <a:off x="10337819" y="2860925"/>
            <a:ext cx="3043813" cy="369332"/>
          </a:xfrm>
          <a:prstGeom prst="rect">
            <a:avLst/>
          </a:prstGeom>
          <a:noFill/>
        </p:spPr>
        <p:txBody>
          <a:bodyPr wrap="square" rtlCol="0">
            <a:spAutoFit/>
          </a:bodyPr>
          <a:lstStyle/>
          <a:p>
            <a:pPr algn="ctr"/>
            <a:r>
              <a:rPr lang="fr-FR" b="1" noProof="0" dirty="0">
                <a:solidFill>
                  <a:schemeClr val="accent1"/>
                </a:solidFill>
              </a:rPr>
              <a:t>Amplitude de l’incertitude</a:t>
            </a:r>
          </a:p>
        </p:txBody>
      </p:sp>
      <p:pic>
        <p:nvPicPr>
          <p:cNvPr id="3" name="image7.png" descr="A graph showing the temperature of the earth&#10;&#10;Description automatically generated">
            <a:extLst>
              <a:ext uri="{FF2B5EF4-FFF2-40B4-BE49-F238E27FC236}">
                <a16:creationId xmlns:a16="http://schemas.microsoft.com/office/drawing/2014/main" id="{DA4FF2FE-C274-FA1F-8596-CB29DC9115C2}"/>
              </a:ext>
            </a:extLst>
          </p:cNvPr>
          <p:cNvPicPr/>
          <p:nvPr/>
        </p:nvPicPr>
        <p:blipFill>
          <a:blip r:embed="rId3"/>
          <a:srcRect/>
          <a:stretch>
            <a:fillRect/>
          </a:stretch>
        </p:blipFill>
        <p:spPr>
          <a:xfrm>
            <a:off x="6801099" y="1409798"/>
            <a:ext cx="4679400" cy="3613436"/>
          </a:xfrm>
          <a:prstGeom prst="rect">
            <a:avLst/>
          </a:prstGeom>
          <a:ln/>
        </p:spPr>
      </p:pic>
      <p:sp>
        <p:nvSpPr>
          <p:cNvPr id="11" name="TextBox 10">
            <a:extLst>
              <a:ext uri="{FF2B5EF4-FFF2-40B4-BE49-F238E27FC236}">
                <a16:creationId xmlns:a16="http://schemas.microsoft.com/office/drawing/2014/main" id="{560A0093-6AA2-5E38-BF3D-71E6E6D84247}"/>
              </a:ext>
            </a:extLst>
          </p:cNvPr>
          <p:cNvSpPr txBox="1"/>
          <p:nvPr/>
        </p:nvSpPr>
        <p:spPr>
          <a:xfrm>
            <a:off x="6801099" y="5023234"/>
            <a:ext cx="4543875" cy="251351"/>
          </a:xfrm>
          <a:prstGeom prst="rect">
            <a:avLst/>
          </a:prstGeom>
          <a:noFill/>
        </p:spPr>
        <p:txBody>
          <a:bodyPr wrap="square">
            <a:spAutoFit/>
          </a:bodyPr>
          <a:lstStyle/>
          <a:p>
            <a:pPr algn="l">
              <a:lnSpc>
                <a:spcPct val="110000"/>
              </a:lnSpc>
              <a:spcAft>
                <a:spcPts val="600"/>
              </a:spcAft>
              <a:tabLst>
                <a:tab pos="180340" algn="l"/>
              </a:tabLst>
            </a:pPr>
            <a:r>
              <a:rPr lang="fr-FR" sz="1000" i="1" noProof="0" dirty="0">
                <a:effectLst/>
                <a:latin typeface="+mj-lt"/>
                <a:ea typeface="Roboto Light" panose="02000000000000000000" pitchFamily="2" charset="0"/>
                <a:cs typeface="Arial" panose="020B0604020202020204" pitchFamily="34" charset="0"/>
              </a:rPr>
              <a:t>Source: IPCC. 2023. </a:t>
            </a:r>
            <a:r>
              <a:rPr lang="fr-FR" sz="1000" i="1" noProof="0" dirty="0" err="1">
                <a:effectLst/>
                <a:latin typeface="+mj-lt"/>
                <a:ea typeface="Roboto Light" panose="02000000000000000000" pitchFamily="2" charset="0"/>
                <a:cs typeface="Arial" panose="020B0604020202020204" pitchFamily="34" charset="0"/>
              </a:rPr>
              <a:t>Synthesis</a:t>
            </a:r>
            <a:r>
              <a:rPr lang="fr-FR" sz="1000" i="1" noProof="0" dirty="0">
                <a:effectLst/>
                <a:latin typeface="+mj-lt"/>
                <a:ea typeface="Roboto Light" panose="02000000000000000000" pitchFamily="2" charset="0"/>
                <a:cs typeface="Arial" panose="020B0604020202020204" pitchFamily="34" charset="0"/>
              </a:rPr>
              <a:t> Report for the </a:t>
            </a:r>
            <a:r>
              <a:rPr lang="fr-FR" sz="1000" i="1" noProof="0" dirty="0" err="1">
                <a:effectLst/>
                <a:latin typeface="+mj-lt"/>
                <a:ea typeface="Roboto Light" panose="02000000000000000000" pitchFamily="2" charset="0"/>
                <a:cs typeface="Arial" panose="020B0604020202020204" pitchFamily="34" charset="0"/>
              </a:rPr>
              <a:t>Sixth</a:t>
            </a:r>
            <a:r>
              <a:rPr lang="fr-FR" sz="1000" i="1" noProof="0" dirty="0">
                <a:effectLst/>
                <a:latin typeface="+mj-lt"/>
                <a:ea typeface="Roboto Light" panose="02000000000000000000" pitchFamily="2" charset="0"/>
                <a:cs typeface="Arial" panose="020B0604020202020204" pitchFamily="34" charset="0"/>
              </a:rPr>
              <a:t> </a:t>
            </a:r>
            <a:r>
              <a:rPr lang="fr-FR" sz="1000" i="1" noProof="0" dirty="0" err="1">
                <a:effectLst/>
                <a:latin typeface="+mj-lt"/>
                <a:ea typeface="Roboto Light" panose="02000000000000000000" pitchFamily="2" charset="0"/>
                <a:cs typeface="Arial" panose="020B0604020202020204" pitchFamily="34" charset="0"/>
              </a:rPr>
              <a:t>Assessment</a:t>
            </a:r>
            <a:r>
              <a:rPr lang="fr-FR" sz="1000" i="1" noProof="0" dirty="0">
                <a:effectLst/>
                <a:latin typeface="+mj-lt"/>
                <a:ea typeface="Roboto Light" panose="02000000000000000000" pitchFamily="2" charset="0"/>
                <a:cs typeface="Arial" panose="020B0604020202020204" pitchFamily="34" charset="0"/>
              </a:rPr>
              <a:t> Report. [</a:t>
            </a:r>
            <a:r>
              <a:rPr lang="fr-FR" sz="1000" i="1" noProof="0" dirty="0">
                <a:effectLst/>
                <a:latin typeface="+mj-lt"/>
                <a:ea typeface="Roboto Light" panose="02000000000000000000" pitchFamily="2" charset="0"/>
                <a:cs typeface="Arial" panose="020B0604020202020204" pitchFamily="34" charset="0"/>
                <a:hlinkClick r:id="rId4">
                  <a:extLst>
                    <a:ext uri="{A12FA001-AC4F-418D-AE19-62706E023703}">
                      <ahyp:hlinkClr xmlns:ahyp="http://schemas.microsoft.com/office/drawing/2018/hyperlinkcolor" val="tx"/>
                    </a:ext>
                  </a:extLst>
                </a:hlinkClick>
              </a:rPr>
              <a:t>Link</a:t>
            </a:r>
            <a:r>
              <a:rPr lang="fr-FR" sz="1000" i="1" noProof="0" dirty="0">
                <a:effectLst/>
                <a:latin typeface="+mj-lt"/>
                <a:ea typeface="Roboto Light" panose="02000000000000000000" pitchFamily="2" charset="0"/>
                <a:cs typeface="Arial" panose="020B0604020202020204" pitchFamily="34" charset="0"/>
              </a:rPr>
              <a:t>]</a:t>
            </a:r>
            <a:endParaRPr lang="fr-FR" sz="1000" i="1" noProof="0" dirty="0">
              <a:effectLst/>
              <a:latin typeface="+mj-lt"/>
              <a:ea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098469FB-73A3-9C48-8120-C7B0D8A2658D}"/>
              </a:ext>
            </a:extLst>
          </p:cNvPr>
          <p:cNvSpPr/>
          <p:nvPr/>
        </p:nvSpPr>
        <p:spPr>
          <a:xfrm>
            <a:off x="7312588" y="1409798"/>
            <a:ext cx="3307286" cy="445983"/>
          </a:xfrm>
          <a:prstGeom prst="rect">
            <a:avLst/>
          </a:prstGeom>
          <a:solidFill>
            <a:srgbClr val="F1F1F2"/>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Changement de la température de surface mondiale par rapport à 1850-1900</a:t>
            </a:r>
            <a:endParaRPr lang="fr-FR" sz="1200" b="1" noProof="0" dirty="0">
              <a:solidFill>
                <a:schemeClr val="tx1"/>
              </a:solidFill>
            </a:endParaRPr>
          </a:p>
        </p:txBody>
      </p:sp>
      <p:sp>
        <p:nvSpPr>
          <p:cNvPr id="12" name="Rectangle 11">
            <a:extLst>
              <a:ext uri="{FF2B5EF4-FFF2-40B4-BE49-F238E27FC236}">
                <a16:creationId xmlns:a16="http://schemas.microsoft.com/office/drawing/2014/main" id="{4D6195A2-B157-C147-A95D-2BE61E1BFFA4}"/>
              </a:ext>
            </a:extLst>
          </p:cNvPr>
          <p:cNvSpPr/>
          <p:nvPr/>
        </p:nvSpPr>
        <p:spPr>
          <a:xfrm>
            <a:off x="8014430" y="2150292"/>
            <a:ext cx="1594791" cy="7052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i="1" noProof="0" dirty="0">
                <a:solidFill>
                  <a:schemeClr val="tx1"/>
                </a:solidFill>
              </a:rPr>
              <a:t>L’ombrage représente les plages d’incertitude pour les scénarios à faibles et fortes émissions</a:t>
            </a:r>
            <a:endParaRPr lang="fr-FR" sz="1200" b="1" i="1" noProof="0" dirty="0">
              <a:solidFill>
                <a:schemeClr val="tx1"/>
              </a:solidFill>
            </a:endParaRPr>
          </a:p>
        </p:txBody>
      </p:sp>
      <p:sp>
        <p:nvSpPr>
          <p:cNvPr id="13" name="Rectangle 12">
            <a:extLst>
              <a:ext uri="{FF2B5EF4-FFF2-40B4-BE49-F238E27FC236}">
                <a16:creationId xmlns:a16="http://schemas.microsoft.com/office/drawing/2014/main" id="{A4E53BF0-3249-404D-B4BB-E69054523971}"/>
              </a:ext>
            </a:extLst>
          </p:cNvPr>
          <p:cNvSpPr/>
          <p:nvPr/>
        </p:nvSpPr>
        <p:spPr>
          <a:xfrm>
            <a:off x="9919846" y="3784129"/>
            <a:ext cx="1441169" cy="5953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La période 2011-2020 était environ 1,1°C plus chaude que 1850-1900</a:t>
            </a:r>
            <a:endParaRPr lang="fr-FR" sz="1000" b="1" i="1" noProof="0" dirty="0">
              <a:solidFill>
                <a:schemeClr val="tx1"/>
              </a:solidFill>
            </a:endParaRPr>
          </a:p>
        </p:txBody>
      </p:sp>
      <p:sp>
        <p:nvSpPr>
          <p:cNvPr id="14" name="Rectangle 13">
            <a:extLst>
              <a:ext uri="{FF2B5EF4-FFF2-40B4-BE49-F238E27FC236}">
                <a16:creationId xmlns:a16="http://schemas.microsoft.com/office/drawing/2014/main" id="{A6BAB5FD-CCF1-7F4A-9738-F95176ACF6AF}"/>
              </a:ext>
            </a:extLst>
          </p:cNvPr>
          <p:cNvSpPr/>
          <p:nvPr/>
        </p:nvSpPr>
        <p:spPr>
          <a:xfrm>
            <a:off x="10600796" y="1969378"/>
            <a:ext cx="894763" cy="180914"/>
          </a:xfrm>
          <a:prstGeom prst="rect">
            <a:avLst/>
          </a:prstGeom>
          <a:solidFill>
            <a:srgbClr val="F1F1F2"/>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Très élevé</a:t>
            </a:r>
            <a:endParaRPr lang="fr-FR" sz="1200" b="1" i="1" noProof="0" dirty="0">
              <a:solidFill>
                <a:schemeClr val="tx1"/>
              </a:solidFill>
            </a:endParaRPr>
          </a:p>
        </p:txBody>
      </p:sp>
      <p:sp>
        <p:nvSpPr>
          <p:cNvPr id="15" name="Rectangle 14">
            <a:extLst>
              <a:ext uri="{FF2B5EF4-FFF2-40B4-BE49-F238E27FC236}">
                <a16:creationId xmlns:a16="http://schemas.microsoft.com/office/drawing/2014/main" id="{BE7ABDE3-48FC-E644-8CF7-BF88099F6054}"/>
              </a:ext>
            </a:extLst>
          </p:cNvPr>
          <p:cNvSpPr/>
          <p:nvPr/>
        </p:nvSpPr>
        <p:spPr>
          <a:xfrm>
            <a:off x="10615858" y="2324904"/>
            <a:ext cx="864642" cy="174616"/>
          </a:xfrm>
          <a:prstGeom prst="rect">
            <a:avLst/>
          </a:prstGeom>
          <a:solidFill>
            <a:srgbClr val="F1F1F2"/>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Élev</a:t>
            </a:r>
            <a:r>
              <a:rPr lang="fr-FR" sz="1200" noProof="0" dirty="0">
                <a:solidFill>
                  <a:schemeClr val="tx1"/>
                </a:solidFill>
              </a:rPr>
              <a:t>é</a:t>
            </a:r>
            <a:endParaRPr lang="fr-FR" sz="1200" b="1" i="1" noProof="0" dirty="0">
              <a:solidFill>
                <a:schemeClr val="tx1"/>
              </a:solidFill>
            </a:endParaRPr>
          </a:p>
        </p:txBody>
      </p:sp>
      <p:sp>
        <p:nvSpPr>
          <p:cNvPr id="16" name="Rectangle 15">
            <a:extLst>
              <a:ext uri="{FF2B5EF4-FFF2-40B4-BE49-F238E27FC236}">
                <a16:creationId xmlns:a16="http://schemas.microsoft.com/office/drawing/2014/main" id="{DAD984D2-0E7B-FB45-B265-15D3CF1073C3}"/>
              </a:ext>
            </a:extLst>
          </p:cNvPr>
          <p:cNvSpPr/>
          <p:nvPr/>
        </p:nvSpPr>
        <p:spPr>
          <a:xfrm>
            <a:off x="10587958" y="2855494"/>
            <a:ext cx="1179387" cy="180914"/>
          </a:xfrm>
          <a:prstGeom prst="rect">
            <a:avLst/>
          </a:prstGeom>
          <a:solidFill>
            <a:srgbClr val="F1F1F2"/>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Intermédiaire</a:t>
            </a:r>
            <a:endParaRPr lang="fr-FR" sz="1200" b="1" i="1" noProof="0" dirty="0">
              <a:solidFill>
                <a:schemeClr val="tx1"/>
              </a:solidFill>
            </a:endParaRPr>
          </a:p>
        </p:txBody>
      </p:sp>
      <p:cxnSp>
        <p:nvCxnSpPr>
          <p:cNvPr id="8" name="Straight Arrow Connector 7">
            <a:extLst>
              <a:ext uri="{FF2B5EF4-FFF2-40B4-BE49-F238E27FC236}">
                <a16:creationId xmlns:a16="http://schemas.microsoft.com/office/drawing/2014/main" id="{22419C32-D338-41D2-899F-90BA11CF7259}"/>
              </a:ext>
            </a:extLst>
          </p:cNvPr>
          <p:cNvCxnSpPr>
            <a:cxnSpLocks/>
          </p:cNvCxnSpPr>
          <p:nvPr/>
        </p:nvCxnSpPr>
        <p:spPr>
          <a:xfrm>
            <a:off x="11644937" y="1931670"/>
            <a:ext cx="0" cy="1760220"/>
          </a:xfrm>
          <a:prstGeom prst="straightConnector1">
            <a:avLst/>
          </a:prstGeom>
          <a:ln w="25400">
            <a:solidFill>
              <a:schemeClr val="accent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7A5F9D5-6765-2546-882A-9431DEEE7E75}"/>
              </a:ext>
            </a:extLst>
          </p:cNvPr>
          <p:cNvSpPr/>
          <p:nvPr/>
        </p:nvSpPr>
        <p:spPr>
          <a:xfrm>
            <a:off x="10635596" y="3267819"/>
            <a:ext cx="844903" cy="412328"/>
          </a:xfrm>
          <a:prstGeom prst="rect">
            <a:avLst/>
          </a:prstGeom>
          <a:solidFill>
            <a:srgbClr val="F1F1F2"/>
          </a:solidFill>
          <a:ln>
            <a:solidFill>
              <a:srgbClr val="F1F1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Faible</a:t>
            </a:r>
          </a:p>
          <a:p>
            <a:pPr algn="ctr"/>
            <a:r>
              <a:rPr lang="fr-FR" sz="1000" noProof="0" dirty="0">
                <a:solidFill>
                  <a:schemeClr val="tx1"/>
                </a:solidFill>
              </a:rPr>
              <a:t>Très faible</a:t>
            </a:r>
            <a:endParaRPr lang="fr-FR" sz="1000" b="1" i="1" noProof="0" dirty="0">
              <a:solidFill>
                <a:schemeClr val="tx1"/>
              </a:solidFill>
            </a:endParaRPr>
          </a:p>
        </p:txBody>
      </p:sp>
    </p:spTree>
    <p:extLst>
      <p:ext uri="{BB962C8B-B14F-4D97-AF65-F5344CB8AC3E}">
        <p14:creationId xmlns:p14="http://schemas.microsoft.com/office/powerpoint/2010/main" val="2933464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364844" cy="1595309"/>
          </a:xfrm>
        </p:spPr>
        <p:txBody>
          <a:bodyPr/>
          <a:lstStyle/>
          <a:p>
            <a:pPr marL="0" indent="0">
              <a:buNone/>
            </a:pPr>
            <a:r>
              <a:rPr lang="fr-FR" sz="1800" noProof="0" dirty="0"/>
              <a:t>Rappel du Module 2a</a:t>
            </a:r>
          </a:p>
          <a:p>
            <a:pPr marL="0" indent="0">
              <a:buNone/>
            </a:pPr>
            <a:r>
              <a:rPr lang="fr-FR" sz="1800" noProof="0" dirty="0"/>
              <a:t>Évaluation des risques climatiques : phase d’analyse du projet</a:t>
            </a:r>
          </a:p>
          <a:p>
            <a:pPr marL="0" indent="0">
              <a:buNone/>
            </a:pPr>
            <a:r>
              <a:rPr lang="fr-FR" sz="1800" noProof="0" dirty="0"/>
              <a:t>Incertitudes dans l’évaluation des risques climatiques</a:t>
            </a:r>
          </a:p>
        </p:txBody>
      </p:sp>
    </p:spTree>
    <p:extLst>
      <p:ext uri="{BB962C8B-B14F-4D97-AF65-F5344CB8AC3E}">
        <p14:creationId xmlns:p14="http://schemas.microsoft.com/office/powerpoint/2010/main" val="3606543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Incertitudes: Désagrégation des projections climatiques</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901" y="741950"/>
            <a:ext cx="7266940" cy="575638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noProof="0" dirty="0"/>
              <a:t>La désagrégation permet d’augmenter à la fois </a:t>
            </a:r>
            <a:r>
              <a:rPr lang="fr-FR" sz="1800" b="1" noProof="0" dirty="0"/>
              <a:t>la résolution spatiale </a:t>
            </a:r>
            <a:r>
              <a:rPr lang="fr-FR" sz="1800" noProof="0" dirty="0"/>
              <a:t>(exemple : de quelques centaines à quelques dizaines de kilomètres) et </a:t>
            </a:r>
            <a:r>
              <a:rPr lang="fr-FR" sz="1800" b="1" noProof="0" dirty="0"/>
              <a:t>la résolution temporelle </a:t>
            </a:r>
            <a:r>
              <a:rPr lang="fr-FR" sz="1800" noProof="0" dirty="0"/>
              <a:t>(exemple : de l’</a:t>
            </a:r>
            <a:r>
              <a:rPr lang="fr-FR" sz="1800" dirty="0"/>
              <a:t>é</a:t>
            </a:r>
            <a:r>
              <a:rPr lang="fr-FR" sz="1800" noProof="0" dirty="0" err="1"/>
              <a:t>chelle</a:t>
            </a:r>
            <a:r>
              <a:rPr lang="fr-FR" sz="1800" noProof="0" dirty="0"/>
              <a:t> mensuelle à l’échelle quotidienne).</a:t>
            </a:r>
            <a:br>
              <a:rPr lang="fr-FR" sz="1800" noProof="0" dirty="0">
                <a:effectLst/>
                <a:latin typeface="Roboto" panose="02000000000000000000" pitchFamily="2" charset="0"/>
                <a:ea typeface="Roboto" panose="02000000000000000000" pitchFamily="2" charset="0"/>
                <a:cs typeface="Times New Roman" panose="02020603050405020304" pitchFamily="18" charset="0"/>
              </a:rPr>
            </a:b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r>
              <a:rPr lang="fr-FR" sz="1800" b="1" noProof="0" dirty="0"/>
              <a:t>Deux approches principales: </a:t>
            </a:r>
          </a:p>
          <a:p>
            <a:pPr marL="342900" indent="-285750">
              <a:lnSpc>
                <a:spcPct val="100000"/>
              </a:lnSpc>
              <a:spcBef>
                <a:spcPts val="0"/>
              </a:spcBef>
              <a:spcAft>
                <a:spcPts val="600"/>
              </a:spcAft>
              <a:buFont typeface="Wingdings" pitchFamily="2" charset="2"/>
              <a:buChar char="ü"/>
            </a:pPr>
            <a:r>
              <a:rPr lang="fr-FR" sz="1800" noProof="0" dirty="0"/>
              <a:t>Désagrégation dynamique – utilisation de modèles climatiques régionaux </a:t>
            </a:r>
          </a:p>
          <a:p>
            <a:pPr marL="342900" indent="-285750">
              <a:lnSpc>
                <a:spcPct val="100000"/>
              </a:lnSpc>
              <a:spcBef>
                <a:spcPts val="0"/>
              </a:spcBef>
              <a:spcAft>
                <a:spcPts val="600"/>
              </a:spcAft>
              <a:buFont typeface="Wingdings" pitchFamily="2" charset="2"/>
              <a:buChar char="ü"/>
            </a:pPr>
            <a:r>
              <a:rPr lang="fr-FR" sz="1800" noProof="0" dirty="0"/>
              <a:t>Désagrégation statistique – utilisation de relations empiriques</a:t>
            </a:r>
            <a:endParaRPr lang="fr-FR" sz="1800" noProof="0" dirty="0">
              <a:ea typeface="Roboto" panose="02000000000000000000" pitchFamily="2" charset="0"/>
              <a:cs typeface="Times New Roman" panose="02020603050405020304" pitchFamily="18" charset="0"/>
            </a:endParaRPr>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r>
              <a:rPr lang="fr-FR" sz="1800" b="1" noProof="0" dirty="0"/>
              <a:t>Points clés: </a:t>
            </a:r>
          </a:p>
          <a:p>
            <a:pPr marL="342900" indent="-285750">
              <a:lnSpc>
                <a:spcPct val="100000"/>
              </a:lnSpc>
              <a:spcBef>
                <a:spcPts val="0"/>
              </a:spcBef>
              <a:spcAft>
                <a:spcPts val="600"/>
              </a:spcAft>
              <a:buClr>
                <a:schemeClr val="tx1"/>
              </a:buClr>
              <a:buFont typeface="Wingdings" pitchFamily="2" charset="2"/>
              <a:buChar char="ü"/>
            </a:pPr>
            <a:r>
              <a:rPr lang="fr-FR" sz="1800" noProof="0" dirty="0"/>
              <a:t>Fournir une évaluation plus détaillée des aléas climatiques pour le site du projet. </a:t>
            </a:r>
          </a:p>
          <a:p>
            <a:pPr marL="342900" indent="-285750">
              <a:lnSpc>
                <a:spcPct val="100000"/>
              </a:lnSpc>
              <a:spcBef>
                <a:spcPts val="0"/>
              </a:spcBef>
              <a:spcAft>
                <a:spcPts val="600"/>
              </a:spcAft>
              <a:buClr>
                <a:schemeClr val="tx1"/>
              </a:buClr>
              <a:buFont typeface="Wingdings" pitchFamily="2" charset="2"/>
              <a:buChar char="ü"/>
            </a:pPr>
            <a:r>
              <a:rPr lang="fr-FR" sz="1800" noProof="0" dirty="0"/>
              <a:t>Le processus de désagrégation doit être corrigé pour éviter de reproduire des biais et validé à l’aide d’informations locales. </a:t>
            </a:r>
          </a:p>
          <a:p>
            <a:pPr marL="342900" indent="-285750">
              <a:lnSpc>
                <a:spcPct val="100000"/>
              </a:lnSpc>
              <a:spcBef>
                <a:spcPts val="0"/>
              </a:spcBef>
              <a:spcAft>
                <a:spcPts val="600"/>
              </a:spcAft>
              <a:buClr>
                <a:schemeClr val="tx1"/>
              </a:buClr>
              <a:buFont typeface="Wingdings" pitchFamily="2" charset="2"/>
              <a:buChar char="ü"/>
            </a:pPr>
            <a:r>
              <a:rPr lang="fr-FR" sz="1800" noProof="0" dirty="0"/>
              <a:t>Cette analyse comporte toujours des incertitudes liées aux projections climatiques et au processus de désagrégation.</a:t>
            </a:r>
            <a:endParaRPr lang="fr-FR" sz="1800" noProof="0" dirty="0">
              <a:effectLst/>
              <a:ea typeface="Roboto" panose="02000000000000000000" pitchFamily="2" charset="0"/>
              <a:cs typeface="Times New Roman" panose="02020603050405020304" pitchFamily="18" charset="0"/>
            </a:endParaRPr>
          </a:p>
        </p:txBody>
      </p:sp>
      <p:pic>
        <p:nvPicPr>
          <p:cNvPr id="6" name="Picture 5">
            <a:extLst>
              <a:ext uri="{FF2B5EF4-FFF2-40B4-BE49-F238E27FC236}">
                <a16:creationId xmlns:a16="http://schemas.microsoft.com/office/drawing/2014/main" id="{02E21A96-115E-407E-81A1-D84EE96246F0}"/>
              </a:ext>
            </a:extLst>
          </p:cNvPr>
          <p:cNvPicPr>
            <a:picLocks noChangeAspect="1"/>
          </p:cNvPicPr>
          <p:nvPr/>
        </p:nvPicPr>
        <p:blipFill rotWithShape="1">
          <a:blip r:embed="rId3"/>
          <a:srcRect/>
          <a:stretch/>
        </p:blipFill>
        <p:spPr>
          <a:xfrm>
            <a:off x="8284311" y="872777"/>
            <a:ext cx="3490324" cy="2702396"/>
          </a:xfrm>
          <a:prstGeom prst="rect">
            <a:avLst/>
          </a:prstGeom>
        </p:spPr>
      </p:pic>
      <p:pic>
        <p:nvPicPr>
          <p:cNvPr id="8" name="Picture 7">
            <a:extLst>
              <a:ext uri="{FF2B5EF4-FFF2-40B4-BE49-F238E27FC236}">
                <a16:creationId xmlns:a16="http://schemas.microsoft.com/office/drawing/2014/main" id="{9A8D5B97-A563-4811-BF75-8E8A468F2042}"/>
              </a:ext>
            </a:extLst>
          </p:cNvPr>
          <p:cNvPicPr>
            <a:picLocks noChangeAspect="1"/>
          </p:cNvPicPr>
          <p:nvPr/>
        </p:nvPicPr>
        <p:blipFill rotWithShape="1">
          <a:blip r:embed="rId4"/>
          <a:srcRect t="6725"/>
          <a:stretch/>
        </p:blipFill>
        <p:spPr>
          <a:xfrm>
            <a:off x="8281465" y="3959224"/>
            <a:ext cx="3684390" cy="2702396"/>
          </a:xfrm>
          <a:prstGeom prst="rect">
            <a:avLst/>
          </a:prstGeom>
        </p:spPr>
      </p:pic>
      <p:sp>
        <p:nvSpPr>
          <p:cNvPr id="10" name="TextBox 9">
            <a:extLst>
              <a:ext uri="{FF2B5EF4-FFF2-40B4-BE49-F238E27FC236}">
                <a16:creationId xmlns:a16="http://schemas.microsoft.com/office/drawing/2014/main" id="{84432D2E-E2BC-4C4B-BD2E-4E94E0FB2E70}"/>
              </a:ext>
            </a:extLst>
          </p:cNvPr>
          <p:cNvSpPr txBox="1"/>
          <p:nvPr/>
        </p:nvSpPr>
        <p:spPr>
          <a:xfrm>
            <a:off x="8816092" y="519534"/>
            <a:ext cx="2905087" cy="369332"/>
          </a:xfrm>
          <a:prstGeom prst="rect">
            <a:avLst/>
          </a:prstGeom>
          <a:noFill/>
        </p:spPr>
        <p:txBody>
          <a:bodyPr wrap="square" rtlCol="0">
            <a:spAutoFit/>
          </a:bodyPr>
          <a:lstStyle/>
          <a:p>
            <a:r>
              <a:rPr lang="fr-FR" b="1" noProof="0" dirty="0">
                <a:solidFill>
                  <a:schemeClr val="accent1"/>
                </a:solidFill>
              </a:rPr>
              <a:t>Entrée: </a:t>
            </a:r>
            <a:r>
              <a:rPr lang="fr-FR" noProof="0" dirty="0">
                <a:solidFill>
                  <a:schemeClr val="accent1"/>
                </a:solidFill>
              </a:rPr>
              <a:t>Simulation GCM</a:t>
            </a:r>
          </a:p>
        </p:txBody>
      </p:sp>
      <p:sp>
        <p:nvSpPr>
          <p:cNvPr id="11" name="TextBox 10">
            <a:extLst>
              <a:ext uri="{FF2B5EF4-FFF2-40B4-BE49-F238E27FC236}">
                <a16:creationId xmlns:a16="http://schemas.microsoft.com/office/drawing/2014/main" id="{57167FBA-FA82-42AD-987B-1F268F6C517B}"/>
              </a:ext>
            </a:extLst>
          </p:cNvPr>
          <p:cNvSpPr txBox="1"/>
          <p:nvPr/>
        </p:nvSpPr>
        <p:spPr>
          <a:xfrm>
            <a:off x="8826839" y="3605981"/>
            <a:ext cx="3139016" cy="369332"/>
          </a:xfrm>
          <a:prstGeom prst="rect">
            <a:avLst/>
          </a:prstGeom>
          <a:noFill/>
        </p:spPr>
        <p:txBody>
          <a:bodyPr wrap="square" rtlCol="0">
            <a:spAutoFit/>
          </a:bodyPr>
          <a:lstStyle/>
          <a:p>
            <a:r>
              <a:rPr lang="fr-FR" b="1" noProof="0" dirty="0">
                <a:solidFill>
                  <a:schemeClr val="accent1"/>
                </a:solidFill>
              </a:rPr>
              <a:t>Sortie: </a:t>
            </a:r>
            <a:r>
              <a:rPr lang="fr-FR" noProof="0" dirty="0">
                <a:solidFill>
                  <a:schemeClr val="accent1"/>
                </a:solidFill>
              </a:rPr>
              <a:t>Résultat Désagrégé </a:t>
            </a:r>
          </a:p>
        </p:txBody>
      </p:sp>
    </p:spTree>
    <p:extLst>
      <p:ext uri="{BB962C8B-B14F-4D97-AF65-F5344CB8AC3E}">
        <p14:creationId xmlns:p14="http://schemas.microsoft.com/office/powerpoint/2010/main" val="21309902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Incertitudes: </a:t>
            </a:r>
            <a:r>
              <a:rPr lang="fr-FR" b="0" noProof="0" dirty="0"/>
              <a:t>Vulnérabilité</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900" y="1073820"/>
            <a:ext cx="5619074" cy="544480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fr-FR" sz="1800" noProof="0" dirty="0"/>
              <a:t>Degré auquel un système est vulnérable et incapable de faire face aux effets néfastes du changement climatique, y compris la variabilité et les extrêmes climatiques.</a:t>
            </a:r>
          </a:p>
          <a:p>
            <a:pPr marL="0" indent="0">
              <a:lnSpc>
                <a:spcPct val="100000"/>
              </a:lnSpc>
              <a:spcBef>
                <a:spcPts val="600"/>
              </a:spcBef>
              <a:buNone/>
            </a:pPr>
            <a:endParaRPr lang="fr-FR" sz="1800" noProof="0" dirty="0">
              <a:latin typeface="Roboto" panose="02000000000000000000" pitchFamily="2" charset="0"/>
              <a:ea typeface="Roboto" panose="02000000000000000000" pitchFamily="2" charset="0"/>
            </a:endParaRPr>
          </a:p>
          <a:p>
            <a:pPr marL="0" indent="0">
              <a:lnSpc>
                <a:spcPct val="100000"/>
              </a:lnSpc>
              <a:spcBef>
                <a:spcPts val="600"/>
              </a:spcBef>
              <a:buNone/>
            </a:pPr>
            <a:r>
              <a:rPr lang="fr-FR" sz="1800" noProof="0" dirty="0"/>
              <a:t>Dépend des conditions propres au site du projet: </a:t>
            </a:r>
          </a:p>
          <a:p>
            <a:pPr>
              <a:lnSpc>
                <a:spcPct val="100000"/>
              </a:lnSpc>
              <a:spcBef>
                <a:spcPts val="600"/>
              </a:spcBef>
              <a:buFont typeface="Wingdings" pitchFamily="2" charset="2"/>
              <a:buChar char="ü"/>
            </a:pPr>
            <a:r>
              <a:rPr lang="fr-FR" sz="1800" noProof="0" dirty="0"/>
              <a:t>Informations observables issues des </a:t>
            </a:r>
            <a:r>
              <a:rPr lang="fr-FR" sz="1800" b="1" noProof="0" dirty="0"/>
              <a:t>expériences locales</a:t>
            </a:r>
            <a:r>
              <a:rPr lang="fr-FR" sz="1800" noProof="0" dirty="0"/>
              <a:t>. </a:t>
            </a:r>
          </a:p>
          <a:p>
            <a:pPr>
              <a:lnSpc>
                <a:spcPct val="100000"/>
              </a:lnSpc>
              <a:spcBef>
                <a:spcPts val="600"/>
              </a:spcBef>
              <a:buFont typeface="Wingdings" pitchFamily="2" charset="2"/>
              <a:buChar char="ü"/>
            </a:pPr>
            <a:r>
              <a:rPr lang="fr-FR" sz="1800" b="1" noProof="0" dirty="0"/>
              <a:t>Facteurs socio-écologiques </a:t>
            </a:r>
            <a:r>
              <a:rPr lang="fr-FR" sz="1800" noProof="0" dirty="0"/>
              <a:t>tels que le niveau de revenu, les modes d’occupation du territoire, les infrastructures, les écosystèmes et la santé humaine, le genre, la participation politique et les comportements individuels.</a:t>
            </a:r>
          </a:p>
          <a:p>
            <a:pPr>
              <a:lnSpc>
                <a:spcPct val="100000"/>
              </a:lnSpc>
              <a:spcBef>
                <a:spcPts val="600"/>
              </a:spcBef>
              <a:buFont typeface="Wingdings" pitchFamily="2" charset="2"/>
              <a:buChar char="ü"/>
            </a:pPr>
            <a:r>
              <a:rPr lang="fr-FR" sz="1800" b="1" noProof="0" dirty="0"/>
              <a:t>Facteurs biophysiques </a:t>
            </a:r>
            <a:r>
              <a:rPr lang="fr-FR" sz="1800" noProof="0" dirty="0"/>
              <a:t>tels que la mauvaise gestion des terres, la déforestation ou les instabilités géophysiques. Certains écosystèmes sont plus exposés aux risques, comme les zones côtières basses et les zones de pergélisol.</a:t>
            </a:r>
            <a:endParaRPr lang="fr-FR" sz="1800" b="0" i="0" u="none" strike="noStrike" baseline="0" noProof="0" dirty="0">
              <a:latin typeface="Roboto" panose="02000000000000000000" pitchFamily="2" charset="0"/>
              <a:ea typeface="Roboto" panose="02000000000000000000" pitchFamily="2" charset="0"/>
            </a:endParaRPr>
          </a:p>
        </p:txBody>
      </p:sp>
      <p:pic>
        <p:nvPicPr>
          <p:cNvPr id="7" name="Picture 6">
            <a:extLst>
              <a:ext uri="{FF2B5EF4-FFF2-40B4-BE49-F238E27FC236}">
                <a16:creationId xmlns:a16="http://schemas.microsoft.com/office/drawing/2014/main" id="{76239011-98D5-4719-993C-B2C3A21DAC81}"/>
              </a:ext>
            </a:extLst>
          </p:cNvPr>
          <p:cNvPicPr>
            <a:picLocks noChangeAspect="1"/>
          </p:cNvPicPr>
          <p:nvPr/>
        </p:nvPicPr>
        <p:blipFill>
          <a:blip r:embed="rId3"/>
          <a:stretch>
            <a:fillRect/>
          </a:stretch>
        </p:blipFill>
        <p:spPr>
          <a:xfrm>
            <a:off x="6638924" y="1073821"/>
            <a:ext cx="4678899" cy="5229357"/>
          </a:xfrm>
          <a:prstGeom prst="rect">
            <a:avLst/>
          </a:prstGeom>
        </p:spPr>
      </p:pic>
      <p:sp>
        <p:nvSpPr>
          <p:cNvPr id="8" name="TextBox 7">
            <a:extLst>
              <a:ext uri="{FF2B5EF4-FFF2-40B4-BE49-F238E27FC236}">
                <a16:creationId xmlns:a16="http://schemas.microsoft.com/office/drawing/2014/main" id="{FE99D1A5-F1CD-49DD-90C4-A9E7086DA744}"/>
              </a:ext>
            </a:extLst>
          </p:cNvPr>
          <p:cNvSpPr txBox="1"/>
          <p:nvPr/>
        </p:nvSpPr>
        <p:spPr>
          <a:xfrm>
            <a:off x="6467475" y="6303178"/>
            <a:ext cx="5572125" cy="215444"/>
          </a:xfrm>
          <a:prstGeom prst="rect">
            <a:avLst/>
          </a:prstGeom>
          <a:noFill/>
        </p:spPr>
        <p:txBody>
          <a:bodyPr wrap="square" rtlCol="0">
            <a:spAutoFit/>
          </a:bodyPr>
          <a:lstStyle/>
          <a:p>
            <a:r>
              <a:rPr lang="fr-FR" sz="800" i="1" noProof="0" dirty="0"/>
              <a:t>Source: AR6 Work Group II , 2022. (https://</a:t>
            </a:r>
            <a:r>
              <a:rPr lang="fr-FR" sz="800" i="1" noProof="0" dirty="0" err="1"/>
              <a:t>report.ipcc.ch</a:t>
            </a:r>
            <a:r>
              <a:rPr lang="fr-FR" sz="800" i="1" noProof="0" dirty="0"/>
              <a:t>/ar6/wg2/IPCC_AR6_WGII_FullReport.pdf)</a:t>
            </a:r>
          </a:p>
        </p:txBody>
      </p:sp>
      <p:sp>
        <p:nvSpPr>
          <p:cNvPr id="6" name="Rectangle 5">
            <a:extLst>
              <a:ext uri="{FF2B5EF4-FFF2-40B4-BE49-F238E27FC236}">
                <a16:creationId xmlns:a16="http://schemas.microsoft.com/office/drawing/2014/main" id="{C1333AC3-FB01-2E44-B0CE-87EE9E512CB8}"/>
              </a:ext>
            </a:extLst>
          </p:cNvPr>
          <p:cNvSpPr/>
          <p:nvPr/>
        </p:nvSpPr>
        <p:spPr>
          <a:xfrm>
            <a:off x="6467475" y="1088863"/>
            <a:ext cx="5127625" cy="6908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accent1"/>
                </a:solidFill>
              </a:rPr>
              <a:t>Les principaux risques pour l’Afrique augmentent avec le réchauffement climatique global</a:t>
            </a:r>
          </a:p>
        </p:txBody>
      </p:sp>
      <p:sp>
        <p:nvSpPr>
          <p:cNvPr id="9" name="Rectangle 8">
            <a:extLst>
              <a:ext uri="{FF2B5EF4-FFF2-40B4-BE49-F238E27FC236}">
                <a16:creationId xmlns:a16="http://schemas.microsoft.com/office/drawing/2014/main" id="{BE531909-F907-1643-BB64-C79239F58A60}"/>
              </a:ext>
            </a:extLst>
          </p:cNvPr>
          <p:cNvSpPr/>
          <p:nvPr/>
        </p:nvSpPr>
        <p:spPr>
          <a:xfrm>
            <a:off x="8436631" y="3895862"/>
            <a:ext cx="1209441" cy="836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Mortalité et morbidité dues à la chaleur et aux maladies infectieuses</a:t>
            </a:r>
            <a:endParaRPr lang="fr-FR" sz="1200" b="1" noProof="0" dirty="0">
              <a:solidFill>
                <a:schemeClr val="tx1"/>
              </a:solidFill>
            </a:endParaRPr>
          </a:p>
        </p:txBody>
      </p:sp>
      <p:sp>
        <p:nvSpPr>
          <p:cNvPr id="11" name="Rectangle 10">
            <a:extLst>
              <a:ext uri="{FF2B5EF4-FFF2-40B4-BE49-F238E27FC236}">
                <a16:creationId xmlns:a16="http://schemas.microsoft.com/office/drawing/2014/main" id="{29A644B6-CA93-0843-86A2-35DC28CEF8A4}"/>
              </a:ext>
            </a:extLst>
          </p:cNvPr>
          <p:cNvSpPr/>
          <p:nvPr/>
        </p:nvSpPr>
        <p:spPr>
          <a:xfrm>
            <a:off x="7074790" y="3895861"/>
            <a:ext cx="1361841" cy="836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Perte de biodiversité et perturbation des écosystèmes</a:t>
            </a:r>
            <a:endParaRPr lang="fr-FR" sz="1200" b="1" noProof="0" dirty="0">
              <a:solidFill>
                <a:schemeClr val="tx1"/>
              </a:solidFill>
            </a:endParaRPr>
          </a:p>
        </p:txBody>
      </p:sp>
      <p:sp>
        <p:nvSpPr>
          <p:cNvPr id="12" name="Rectangle 11">
            <a:extLst>
              <a:ext uri="{FF2B5EF4-FFF2-40B4-BE49-F238E27FC236}">
                <a16:creationId xmlns:a16="http://schemas.microsoft.com/office/drawing/2014/main" id="{543A1FBC-2042-7441-9627-4EC4B2EFF0FE}"/>
              </a:ext>
            </a:extLst>
          </p:cNvPr>
          <p:cNvSpPr/>
          <p:nvPr/>
        </p:nvSpPr>
        <p:spPr>
          <a:xfrm>
            <a:off x="9661408" y="3895860"/>
            <a:ext cx="1656415" cy="836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Réduction de la production alimentaire provenant des cultures, de la pêche et de l’élevage</a:t>
            </a:r>
            <a:endParaRPr lang="fr-FR" sz="1200" b="1" noProof="0" dirty="0">
              <a:solidFill>
                <a:schemeClr val="tx1"/>
              </a:solidFill>
            </a:endParaRPr>
          </a:p>
        </p:txBody>
      </p:sp>
      <p:sp>
        <p:nvSpPr>
          <p:cNvPr id="13" name="Rectangle 12">
            <a:extLst>
              <a:ext uri="{FF2B5EF4-FFF2-40B4-BE49-F238E27FC236}">
                <a16:creationId xmlns:a16="http://schemas.microsoft.com/office/drawing/2014/main" id="{9FD81F47-0396-274F-AA97-723FA5443458}"/>
              </a:ext>
            </a:extLst>
          </p:cNvPr>
          <p:cNvSpPr/>
          <p:nvPr/>
        </p:nvSpPr>
        <p:spPr>
          <a:xfrm rot="16200000">
            <a:off x="5682461" y="2932327"/>
            <a:ext cx="2164840" cy="4741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chemeClr val="tx1"/>
                </a:solidFill>
              </a:rPr>
              <a:t>Augmentation de la température moyenne mondiale par rapport à l’ère préindustrielle</a:t>
            </a:r>
          </a:p>
          <a:p>
            <a:endParaRPr lang="fr-FR" sz="1200" b="1" noProof="0" dirty="0">
              <a:solidFill>
                <a:schemeClr val="tx1"/>
              </a:solidFill>
            </a:endParaRPr>
          </a:p>
        </p:txBody>
      </p:sp>
      <p:sp>
        <p:nvSpPr>
          <p:cNvPr id="14" name="Rectangle 13">
            <a:extLst>
              <a:ext uri="{FF2B5EF4-FFF2-40B4-BE49-F238E27FC236}">
                <a16:creationId xmlns:a16="http://schemas.microsoft.com/office/drawing/2014/main" id="{9DE1D42D-D97F-3946-A5B5-D9621DAB34A9}"/>
              </a:ext>
            </a:extLst>
          </p:cNvPr>
          <p:cNvSpPr/>
          <p:nvPr/>
        </p:nvSpPr>
        <p:spPr>
          <a:xfrm>
            <a:off x="7151183" y="5036809"/>
            <a:ext cx="1380890" cy="280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tx1"/>
                </a:solidFill>
              </a:rPr>
              <a:t>Niveau d’impact ou de risque</a:t>
            </a:r>
          </a:p>
        </p:txBody>
      </p:sp>
      <p:sp>
        <p:nvSpPr>
          <p:cNvPr id="16" name="Rectangle 15">
            <a:extLst>
              <a:ext uri="{FF2B5EF4-FFF2-40B4-BE49-F238E27FC236}">
                <a16:creationId xmlns:a16="http://schemas.microsoft.com/office/drawing/2014/main" id="{B8AB12AF-6167-0648-B180-8725EB901D4E}"/>
              </a:ext>
            </a:extLst>
          </p:cNvPr>
          <p:cNvSpPr/>
          <p:nvPr/>
        </p:nvSpPr>
        <p:spPr>
          <a:xfrm>
            <a:off x="7921274" y="5397983"/>
            <a:ext cx="1014180" cy="836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noProof="0" dirty="0">
                <a:solidFill>
                  <a:schemeClr val="tx1"/>
                </a:solidFill>
              </a:rPr>
              <a:t>Très élevé</a:t>
            </a:r>
          </a:p>
          <a:p>
            <a:r>
              <a:rPr lang="fr-FR" sz="1200" noProof="0" dirty="0">
                <a:solidFill>
                  <a:schemeClr val="tx1"/>
                </a:solidFill>
              </a:rPr>
              <a:t>Élevé</a:t>
            </a:r>
          </a:p>
          <a:p>
            <a:r>
              <a:rPr lang="fr-FR" sz="1200" noProof="0" dirty="0">
                <a:solidFill>
                  <a:schemeClr val="tx1"/>
                </a:solidFill>
              </a:rPr>
              <a:t>Modéré</a:t>
            </a:r>
          </a:p>
          <a:p>
            <a:r>
              <a:rPr lang="fr-FR" sz="1200" noProof="0" dirty="0">
                <a:solidFill>
                  <a:schemeClr val="tx1"/>
                </a:solidFill>
              </a:rPr>
              <a:t>Indétectable</a:t>
            </a:r>
            <a:endParaRPr lang="fr-FR" sz="1200" b="1" noProof="0" dirty="0">
              <a:solidFill>
                <a:schemeClr val="tx1"/>
              </a:solidFill>
            </a:endParaRPr>
          </a:p>
        </p:txBody>
      </p:sp>
      <p:sp>
        <p:nvSpPr>
          <p:cNvPr id="17" name="Rectangle 16">
            <a:extLst>
              <a:ext uri="{FF2B5EF4-FFF2-40B4-BE49-F238E27FC236}">
                <a16:creationId xmlns:a16="http://schemas.microsoft.com/office/drawing/2014/main" id="{1FDF3028-8B88-174F-AEE7-5BB08DE9C399}"/>
              </a:ext>
            </a:extLst>
          </p:cNvPr>
          <p:cNvSpPr/>
          <p:nvPr/>
        </p:nvSpPr>
        <p:spPr>
          <a:xfrm>
            <a:off x="8935454" y="5971738"/>
            <a:ext cx="850230" cy="2762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noProof="0" dirty="0">
                <a:solidFill>
                  <a:schemeClr val="tx1"/>
                </a:solidFill>
              </a:rPr>
              <a:t>Plage de transition</a:t>
            </a:r>
            <a:endParaRPr lang="fr-FR" sz="1200" b="1" noProof="0" dirty="0">
              <a:solidFill>
                <a:schemeClr val="tx1"/>
              </a:solidFill>
            </a:endParaRPr>
          </a:p>
        </p:txBody>
      </p:sp>
      <p:sp>
        <p:nvSpPr>
          <p:cNvPr id="18" name="Rectangle 17">
            <a:extLst>
              <a:ext uri="{FF2B5EF4-FFF2-40B4-BE49-F238E27FC236}">
                <a16:creationId xmlns:a16="http://schemas.microsoft.com/office/drawing/2014/main" id="{F9564449-5828-724E-8238-53C3482B2843}"/>
              </a:ext>
            </a:extLst>
          </p:cNvPr>
          <p:cNvSpPr/>
          <p:nvPr/>
        </p:nvSpPr>
        <p:spPr>
          <a:xfrm>
            <a:off x="9618084" y="5036809"/>
            <a:ext cx="1656415" cy="270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tx1"/>
                </a:solidFill>
              </a:rPr>
              <a:t>Niveau de confiance pour la transition</a:t>
            </a:r>
          </a:p>
        </p:txBody>
      </p:sp>
    </p:spTree>
    <p:extLst>
      <p:ext uri="{BB962C8B-B14F-4D97-AF65-F5344CB8AC3E}">
        <p14:creationId xmlns:p14="http://schemas.microsoft.com/office/powerpoint/2010/main" val="3634263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Incertitudes: </a:t>
            </a:r>
            <a:r>
              <a:rPr lang="fr-FR" b="0" noProof="0" dirty="0"/>
              <a:t>Risque climatique</a:t>
            </a:r>
          </a:p>
        </p:txBody>
      </p:sp>
      <p:pic>
        <p:nvPicPr>
          <p:cNvPr id="3" name="Picture 2">
            <a:extLst>
              <a:ext uri="{FF2B5EF4-FFF2-40B4-BE49-F238E27FC236}">
                <a16:creationId xmlns:a16="http://schemas.microsoft.com/office/drawing/2014/main" id="{45550A94-3ED8-6793-70CB-8C8D05D889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4323" y="1064793"/>
            <a:ext cx="5936281" cy="4450458"/>
          </a:xfrm>
          <a:prstGeom prst="rect">
            <a:avLst/>
          </a:prstGeom>
          <a:noFill/>
          <a:ln>
            <a:noFill/>
          </a:ln>
        </p:spPr>
      </p:pic>
      <p:sp>
        <p:nvSpPr>
          <p:cNvPr id="5" name="Content Placeholder 11">
            <a:extLst>
              <a:ext uri="{FF2B5EF4-FFF2-40B4-BE49-F238E27FC236}">
                <a16:creationId xmlns:a16="http://schemas.microsoft.com/office/drawing/2014/main" id="{F58A825A-298E-5FCF-BD34-AB142657EF22}"/>
              </a:ext>
            </a:extLst>
          </p:cNvPr>
          <p:cNvSpPr txBox="1">
            <a:spLocks/>
          </p:cNvSpPr>
          <p:nvPr/>
        </p:nvSpPr>
        <p:spPr>
          <a:xfrm>
            <a:off x="596900" y="1064793"/>
            <a:ext cx="5597423"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noProof="0" dirty="0"/>
              <a:t>La quantification des risques climatiques comporte </a:t>
            </a:r>
            <a:r>
              <a:rPr lang="fr-FR" sz="1800" b="1" noProof="0" dirty="0"/>
              <a:t>une incertitude inhérente</a:t>
            </a:r>
            <a:r>
              <a:rPr lang="fr-FR" sz="1800" noProof="0" dirty="0"/>
              <a:t> liée aux incertitudes concernant l’aléa, l’exposition et la vulnérabilité.</a:t>
            </a: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endParaRPr lang="fr-FR" sz="1800" b="1" noProof="0" dirty="0">
              <a:effectLst/>
              <a:latin typeface="Roboto" panose="02000000000000000000" pitchFamily="2" charset="0"/>
              <a:ea typeface="Roboto" panose="02000000000000000000" pitchFamily="2" charset="0"/>
              <a:cs typeface="Times New Roman" panose="02020603050405020304" pitchFamily="18" charset="0"/>
            </a:endParaRPr>
          </a:p>
          <a:p>
            <a:pPr marL="0" indent="0">
              <a:lnSpc>
                <a:spcPct val="100000"/>
              </a:lnSpc>
              <a:buNone/>
            </a:pPr>
            <a:r>
              <a:rPr lang="fr-FR" sz="1800" b="1" noProof="0" dirty="0"/>
              <a:t>Points clés:</a:t>
            </a:r>
            <a:endParaRPr lang="fr-FR" sz="1800" noProof="0" dirty="0">
              <a:latin typeface="Roboto" panose="02000000000000000000" pitchFamily="2" charset="0"/>
              <a:ea typeface="Roboto" panose="02000000000000000000" pitchFamily="2" charset="0"/>
              <a:cs typeface="Times New Roman" panose="02020603050405020304" pitchFamily="18" charset="0"/>
            </a:endParaRPr>
          </a:p>
          <a:p>
            <a:pPr marL="342900" indent="-285750">
              <a:lnSpc>
                <a:spcPct val="100000"/>
              </a:lnSpc>
              <a:spcBef>
                <a:spcPts val="0"/>
              </a:spcBef>
              <a:spcAft>
                <a:spcPts val="600"/>
              </a:spcAft>
              <a:buClr>
                <a:schemeClr val="tx1"/>
              </a:buClr>
              <a:buFont typeface="Wingdings" panose="05000000000000000000" pitchFamily="2" charset="2"/>
              <a:buChar char="ü"/>
            </a:pPr>
            <a:r>
              <a:rPr lang="fr-FR" sz="1800" noProof="0" dirty="0"/>
              <a:t>Comprendre comment les résultats du risque climatique total peuvent évoluer selon les scénarios climatiques et les périodes de retour est essentiel pour les décisions d’investissement.</a:t>
            </a:r>
            <a:endParaRPr lang="fr-FR" sz="1800" noProof="0" dirty="0">
              <a:latin typeface="Roboto" panose="02000000000000000000" pitchFamily="2" charset="0"/>
              <a:ea typeface="Roboto" panose="02000000000000000000" pitchFamily="2" charset="0"/>
              <a:cs typeface="Times New Roman" panose="02020603050405020304" pitchFamily="18" charset="0"/>
            </a:endParaRPr>
          </a:p>
          <a:p>
            <a:pPr marL="342900" indent="-285750">
              <a:lnSpc>
                <a:spcPct val="100000"/>
              </a:lnSpc>
              <a:spcBef>
                <a:spcPts val="0"/>
              </a:spcBef>
              <a:spcAft>
                <a:spcPts val="600"/>
              </a:spcAft>
              <a:buClr>
                <a:schemeClr val="tx1"/>
              </a:buClr>
              <a:buFont typeface="Wingdings" panose="05000000000000000000" pitchFamily="2" charset="2"/>
              <a:buChar char="ü"/>
            </a:pPr>
            <a:r>
              <a:rPr lang="fr-FR" sz="1800" noProof="0" dirty="0"/>
              <a:t>La capacité de visualiser et de communiquer clairement ces incertitudes soutiendra la définition du niveau de risque acceptable. </a:t>
            </a:r>
          </a:p>
          <a:p>
            <a:pPr marL="342900" indent="-285750">
              <a:lnSpc>
                <a:spcPct val="100000"/>
              </a:lnSpc>
              <a:spcBef>
                <a:spcPts val="0"/>
              </a:spcBef>
              <a:spcAft>
                <a:spcPts val="600"/>
              </a:spcAft>
              <a:buClr>
                <a:schemeClr val="accent1"/>
              </a:buClr>
              <a:buFont typeface="Wingdings" panose="05000000000000000000" pitchFamily="2" charset="2"/>
              <a:buChar char="ü"/>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p:txBody>
      </p:sp>
      <p:pic>
        <p:nvPicPr>
          <p:cNvPr id="6" name="Picture 5">
            <a:extLst>
              <a:ext uri="{FF2B5EF4-FFF2-40B4-BE49-F238E27FC236}">
                <a16:creationId xmlns:a16="http://schemas.microsoft.com/office/drawing/2014/main" id="{30967F89-6F17-0545-9003-F4838A80FE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064793"/>
            <a:ext cx="5936281" cy="4450458"/>
          </a:xfrm>
          <a:prstGeom prst="rect">
            <a:avLst/>
          </a:prstGeom>
          <a:noFill/>
          <a:ln>
            <a:noFill/>
          </a:ln>
        </p:spPr>
      </p:pic>
      <p:sp>
        <p:nvSpPr>
          <p:cNvPr id="7" name="Rectangle 6">
            <a:extLst>
              <a:ext uri="{FF2B5EF4-FFF2-40B4-BE49-F238E27FC236}">
                <a16:creationId xmlns:a16="http://schemas.microsoft.com/office/drawing/2014/main" id="{D68BD726-FAC9-4045-B548-E7DBC86227A9}"/>
              </a:ext>
            </a:extLst>
          </p:cNvPr>
          <p:cNvSpPr/>
          <p:nvPr/>
        </p:nvSpPr>
        <p:spPr>
          <a:xfrm>
            <a:off x="7427494" y="1161046"/>
            <a:ext cx="3786639"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Risque annuel total</a:t>
            </a:r>
          </a:p>
        </p:txBody>
      </p:sp>
      <p:sp>
        <p:nvSpPr>
          <p:cNvPr id="8" name="Rectangle 7">
            <a:extLst>
              <a:ext uri="{FF2B5EF4-FFF2-40B4-BE49-F238E27FC236}">
                <a16:creationId xmlns:a16="http://schemas.microsoft.com/office/drawing/2014/main" id="{3202C85C-71BD-4444-936C-840601547286}"/>
              </a:ext>
            </a:extLst>
          </p:cNvPr>
          <p:cNvSpPr/>
          <p:nvPr/>
        </p:nvSpPr>
        <p:spPr>
          <a:xfrm rot="16200000">
            <a:off x="4405386" y="3087317"/>
            <a:ext cx="3786639" cy="405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Risque annuel [millions $/an]</a:t>
            </a:r>
            <a:r>
              <a:rPr lang="fr-FR" noProof="0" dirty="0"/>
              <a:t>]</a:t>
            </a:r>
            <a:endParaRPr lang="fr-FR" sz="1600" noProof="0" dirty="0">
              <a:solidFill>
                <a:schemeClr val="tx1"/>
              </a:solidFill>
            </a:endParaRPr>
          </a:p>
        </p:txBody>
      </p:sp>
      <p:sp>
        <p:nvSpPr>
          <p:cNvPr id="9" name="Rectangle 8">
            <a:extLst>
              <a:ext uri="{FF2B5EF4-FFF2-40B4-BE49-F238E27FC236}">
                <a16:creationId xmlns:a16="http://schemas.microsoft.com/office/drawing/2014/main" id="{FAA179DF-0FDC-D749-B719-B89BF1F148EB}"/>
              </a:ext>
            </a:extLst>
          </p:cNvPr>
          <p:cNvSpPr/>
          <p:nvPr/>
        </p:nvSpPr>
        <p:spPr>
          <a:xfrm>
            <a:off x="6769767" y="5101027"/>
            <a:ext cx="770021" cy="421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Référence (situation de base)</a:t>
            </a:r>
          </a:p>
        </p:txBody>
      </p:sp>
      <p:sp>
        <p:nvSpPr>
          <p:cNvPr id="10" name="Rectangle 9">
            <a:extLst>
              <a:ext uri="{FF2B5EF4-FFF2-40B4-BE49-F238E27FC236}">
                <a16:creationId xmlns:a16="http://schemas.microsoft.com/office/drawing/2014/main" id="{CB8C7BEB-936E-CF4C-8BD1-A952D5000DEA}"/>
              </a:ext>
            </a:extLst>
          </p:cNvPr>
          <p:cNvSpPr/>
          <p:nvPr/>
        </p:nvSpPr>
        <p:spPr>
          <a:xfrm>
            <a:off x="8799095" y="5250546"/>
            <a:ext cx="649706" cy="248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tx1"/>
                </a:solidFill>
              </a:rPr>
              <a:t>Année</a:t>
            </a:r>
          </a:p>
        </p:txBody>
      </p:sp>
    </p:spTree>
    <p:extLst>
      <p:ext uri="{BB962C8B-B14F-4D97-AF65-F5344CB8AC3E}">
        <p14:creationId xmlns:p14="http://schemas.microsoft.com/office/powerpoint/2010/main" val="7303031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noProof="0" dirty="0"/>
              <a:t>Incertitudes: </a:t>
            </a:r>
            <a:r>
              <a:rPr lang="fr-FR" b="0" noProof="0" dirty="0"/>
              <a:t>Solutions d’</a:t>
            </a:r>
            <a:r>
              <a:rPr lang="fr-FR" b="0" dirty="0"/>
              <a:t>a</a:t>
            </a:r>
            <a:r>
              <a:rPr lang="fr-FR" b="0" noProof="0" dirty="0" err="1"/>
              <a:t>daptation</a:t>
            </a:r>
            <a:endParaRPr lang="fr-FR" b="0" noProof="0" dirty="0"/>
          </a:p>
        </p:txBody>
      </p:sp>
      <p:graphicFrame>
        <p:nvGraphicFramePr>
          <p:cNvPr id="6" name="Table 5">
            <a:extLst>
              <a:ext uri="{FF2B5EF4-FFF2-40B4-BE49-F238E27FC236}">
                <a16:creationId xmlns:a16="http://schemas.microsoft.com/office/drawing/2014/main" id="{F50F699E-6334-B43C-CD11-2A6B997DF2FA}"/>
              </a:ext>
            </a:extLst>
          </p:cNvPr>
          <p:cNvGraphicFramePr>
            <a:graphicFrameLocks noGrp="1"/>
          </p:cNvGraphicFramePr>
          <p:nvPr>
            <p:extLst>
              <p:ext uri="{D42A27DB-BD31-4B8C-83A1-F6EECF244321}">
                <p14:modId xmlns:p14="http://schemas.microsoft.com/office/powerpoint/2010/main" val="1839815710"/>
              </p:ext>
            </p:extLst>
          </p:nvPr>
        </p:nvGraphicFramePr>
        <p:xfrm>
          <a:off x="1004293" y="2390528"/>
          <a:ext cx="9954404" cy="3599126"/>
        </p:xfrm>
        <a:graphic>
          <a:graphicData uri="http://schemas.openxmlformats.org/drawingml/2006/table">
            <a:tbl>
              <a:tblPr firstRow="1" firstCol="1" bandRow="1">
                <a:tableStyleId>{9DCAF9ED-07DC-4A11-8D7F-57B35C25682E}</a:tableStyleId>
              </a:tblPr>
              <a:tblGrid>
                <a:gridCol w="2325897">
                  <a:extLst>
                    <a:ext uri="{9D8B030D-6E8A-4147-A177-3AD203B41FA5}">
                      <a16:colId xmlns:a16="http://schemas.microsoft.com/office/drawing/2014/main" val="3175257508"/>
                    </a:ext>
                  </a:extLst>
                </a:gridCol>
                <a:gridCol w="1651332">
                  <a:extLst>
                    <a:ext uri="{9D8B030D-6E8A-4147-A177-3AD203B41FA5}">
                      <a16:colId xmlns:a16="http://schemas.microsoft.com/office/drawing/2014/main" val="3572547615"/>
                    </a:ext>
                  </a:extLst>
                </a:gridCol>
                <a:gridCol w="1554195">
                  <a:extLst>
                    <a:ext uri="{9D8B030D-6E8A-4147-A177-3AD203B41FA5}">
                      <a16:colId xmlns:a16="http://schemas.microsoft.com/office/drawing/2014/main" val="4196453663"/>
                    </a:ext>
                  </a:extLst>
                </a:gridCol>
                <a:gridCol w="1068509">
                  <a:extLst>
                    <a:ext uri="{9D8B030D-6E8A-4147-A177-3AD203B41FA5}">
                      <a16:colId xmlns:a16="http://schemas.microsoft.com/office/drawing/2014/main" val="1268310703"/>
                    </a:ext>
                  </a:extLst>
                </a:gridCol>
                <a:gridCol w="1165646">
                  <a:extLst>
                    <a:ext uri="{9D8B030D-6E8A-4147-A177-3AD203B41FA5}">
                      <a16:colId xmlns:a16="http://schemas.microsoft.com/office/drawing/2014/main" val="2600123123"/>
                    </a:ext>
                  </a:extLst>
                </a:gridCol>
                <a:gridCol w="1165646">
                  <a:extLst>
                    <a:ext uri="{9D8B030D-6E8A-4147-A177-3AD203B41FA5}">
                      <a16:colId xmlns:a16="http://schemas.microsoft.com/office/drawing/2014/main" val="9077179"/>
                    </a:ext>
                  </a:extLst>
                </a:gridCol>
                <a:gridCol w="1023179">
                  <a:extLst>
                    <a:ext uri="{9D8B030D-6E8A-4147-A177-3AD203B41FA5}">
                      <a16:colId xmlns:a16="http://schemas.microsoft.com/office/drawing/2014/main" val="2503803793"/>
                    </a:ext>
                  </a:extLst>
                </a:gridCol>
              </a:tblGrid>
              <a:tr h="429115">
                <a:tc rowSpan="2">
                  <a:txBody>
                    <a:bodyPr/>
                    <a:lstStyle/>
                    <a:p>
                      <a:pPr algn="l">
                        <a:spcAft>
                          <a:spcPts val="600"/>
                        </a:spcAft>
                      </a:pPr>
                      <a:r>
                        <a:rPr lang="fr-FR" sz="1600" noProof="0" dirty="0">
                          <a:effectLst/>
                        </a:rPr>
                        <a:t>Options d’</a:t>
                      </a:r>
                      <a:r>
                        <a:rPr lang="fr-FR" sz="1600" noProof="0" dirty="0" err="1">
                          <a:effectLst/>
                        </a:rPr>
                        <a:t>aaptation</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58478" marR="158478" marT="79239" marB="79239" anchor="ctr"/>
                </a:tc>
                <a:tc gridSpan="2">
                  <a:txBody>
                    <a:bodyPr/>
                    <a:lstStyle/>
                    <a:p>
                      <a:pPr algn="ctr">
                        <a:spcAft>
                          <a:spcPts val="600"/>
                        </a:spcAft>
                      </a:pPr>
                      <a:r>
                        <a:rPr lang="fr-FR" sz="1600" noProof="0" dirty="0">
                          <a:effectLst/>
                        </a:rPr>
                        <a:t>Valeur actuelle nette</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58478" marR="158478" marT="79239" marB="79239"/>
                </a:tc>
                <a:tc hMerge="1">
                  <a:txBody>
                    <a:bodyPr/>
                    <a:lstStyle/>
                    <a:p>
                      <a:endParaRPr lang="en-US"/>
                    </a:p>
                  </a:txBody>
                  <a:tcPr/>
                </a:tc>
                <a:tc gridSpan="2">
                  <a:txBody>
                    <a:bodyPr/>
                    <a:lstStyle/>
                    <a:p>
                      <a:pPr algn="ctr">
                        <a:spcAft>
                          <a:spcPts val="600"/>
                        </a:spcAft>
                      </a:pPr>
                      <a:r>
                        <a:rPr lang="fr-FR" sz="1600" noProof="0" dirty="0">
                          <a:effectLst/>
                        </a:rPr>
                        <a:t>Ratio coût-bénéfices</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58478" marR="158478" marT="79239" marB="79239"/>
                </a:tc>
                <a:tc hMerge="1">
                  <a:txBody>
                    <a:bodyPr/>
                    <a:lstStyle/>
                    <a:p>
                      <a:endParaRPr lang="en-US"/>
                    </a:p>
                  </a:txBody>
                  <a:tcPr/>
                </a:tc>
                <a:tc gridSpan="2">
                  <a:txBody>
                    <a:bodyPr/>
                    <a:lstStyle/>
                    <a:p>
                      <a:pPr algn="ctr">
                        <a:spcAft>
                          <a:spcPts val="600"/>
                        </a:spcAft>
                      </a:pPr>
                      <a:r>
                        <a:rPr lang="fr-FR" sz="1600" noProof="0" dirty="0">
                          <a:effectLst/>
                        </a:rPr>
                        <a:t>Taux de rentabilité interne</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58478" marR="158478" marT="79239" marB="79239"/>
                </a:tc>
                <a:tc hMerge="1">
                  <a:txBody>
                    <a:bodyPr/>
                    <a:lstStyle/>
                    <a:p>
                      <a:endParaRPr lang="en-US"/>
                    </a:p>
                  </a:txBody>
                  <a:tcPr/>
                </a:tc>
                <a:extLst>
                  <a:ext uri="{0D108BD9-81ED-4DB2-BD59-A6C34878D82A}">
                    <a16:rowId xmlns:a16="http://schemas.microsoft.com/office/drawing/2014/main" val="2030939109"/>
                  </a:ext>
                </a:extLst>
              </a:tr>
              <a:tr h="352154">
                <a:tc vMerge="1">
                  <a:txBody>
                    <a:bodyPr/>
                    <a:lstStyle/>
                    <a:p>
                      <a:endParaRPr lang="en-US"/>
                    </a:p>
                  </a:txBody>
                  <a:tcPr/>
                </a:tc>
                <a:tc>
                  <a:txBody>
                    <a:bodyPr/>
                    <a:lstStyle/>
                    <a:p>
                      <a:pPr algn="ctr">
                        <a:spcAft>
                          <a:spcPts val="600"/>
                        </a:spcAft>
                      </a:pPr>
                      <a:r>
                        <a:rPr lang="fr-FR" sz="1600" noProof="0" dirty="0">
                          <a:effectLst/>
                        </a:rPr>
                        <a:t>RCP4.5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RCP8.5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RCP4.5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RCP8.5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RCP4.5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RCP8.5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extLst>
                  <a:ext uri="{0D108BD9-81ED-4DB2-BD59-A6C34878D82A}">
                    <a16:rowId xmlns:a16="http://schemas.microsoft.com/office/drawing/2014/main" val="3041026390"/>
                  </a:ext>
                </a:extLst>
              </a:tr>
              <a:tr h="520163">
                <a:tc>
                  <a:txBody>
                    <a:bodyPr/>
                    <a:lstStyle/>
                    <a:p>
                      <a:pPr algn="l">
                        <a:spcAft>
                          <a:spcPts val="600"/>
                        </a:spcAft>
                      </a:pPr>
                      <a:r>
                        <a:rPr lang="fr-FR" sz="1600" noProof="0" dirty="0">
                          <a:effectLst/>
                        </a:rPr>
                        <a:t>Option 0: Conception de base</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2,483,000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2,589,000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1.74</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1.77</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16.57%</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16.78%</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extLst>
                  <a:ext uri="{0D108BD9-81ED-4DB2-BD59-A6C34878D82A}">
                    <a16:rowId xmlns:a16="http://schemas.microsoft.com/office/drawing/2014/main" val="3938260529"/>
                  </a:ext>
                </a:extLst>
              </a:tr>
              <a:tr h="780244">
                <a:tc>
                  <a:txBody>
                    <a:bodyPr/>
                    <a:lstStyle/>
                    <a:p>
                      <a:pPr algn="l">
                        <a:spcAft>
                          <a:spcPts val="600"/>
                        </a:spcAft>
                      </a:pPr>
                      <a:r>
                        <a:rPr lang="fr-FR" sz="1600" noProof="0" dirty="0">
                          <a:effectLst/>
                        </a:rPr>
                        <a:t>Option 1: Autonomiser les communes locales</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1,132,000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1,259,000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3.06</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3.29</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39.94%</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41.37%</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extLst>
                  <a:ext uri="{0D108BD9-81ED-4DB2-BD59-A6C34878D82A}">
                    <a16:rowId xmlns:a16="http://schemas.microsoft.com/office/drawing/2014/main" val="3267838762"/>
                  </a:ext>
                </a:extLst>
              </a:tr>
              <a:tr h="780244">
                <a:tc>
                  <a:txBody>
                    <a:bodyPr/>
                    <a:lstStyle/>
                    <a:p>
                      <a:pPr algn="l">
                        <a:spcAft>
                          <a:spcPts val="600"/>
                        </a:spcAft>
                      </a:pPr>
                      <a:r>
                        <a:rPr lang="fr-FR" sz="1600" noProof="0" dirty="0">
                          <a:effectLst/>
                        </a:rPr>
                        <a:t>Option 2: Conditions limites de conception futures</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563,000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683,000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1.23</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1.28</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12.96%</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13.48%</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extLst>
                  <a:ext uri="{0D108BD9-81ED-4DB2-BD59-A6C34878D82A}">
                    <a16:rowId xmlns:a16="http://schemas.microsoft.com/office/drawing/2014/main" val="1865319975"/>
                  </a:ext>
                </a:extLst>
              </a:tr>
              <a:tr h="520163">
                <a:tc>
                  <a:txBody>
                    <a:bodyPr/>
                    <a:lstStyle/>
                    <a:p>
                      <a:pPr algn="l">
                        <a:spcAft>
                          <a:spcPts val="600"/>
                        </a:spcAft>
                      </a:pPr>
                      <a:r>
                        <a:rPr lang="fr-FR" sz="1600" noProof="0" dirty="0">
                          <a:effectLst/>
                        </a:rPr>
                        <a:t>Option 3: Résilience améliorée</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558,000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678,000 EUR</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1.23</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1.28</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12.93%</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tc>
                  <a:txBody>
                    <a:bodyPr/>
                    <a:lstStyle/>
                    <a:p>
                      <a:pPr algn="ctr">
                        <a:spcAft>
                          <a:spcPts val="600"/>
                        </a:spcAft>
                      </a:pPr>
                      <a:r>
                        <a:rPr lang="fr-FR" sz="1600" noProof="0" dirty="0">
                          <a:effectLst/>
                        </a:rPr>
                        <a:t>13.45%</a:t>
                      </a:r>
                      <a:endParaRPr lang="fr-FR" sz="1700" noProof="0" dirty="0">
                        <a:effectLst/>
                        <a:latin typeface="Roboto Light" panose="02000000000000000000" pitchFamily="2" charset="0"/>
                        <a:ea typeface="Arial" panose="020B0604020202020204" pitchFamily="34" charset="0"/>
                        <a:cs typeface="Times New Roman" panose="02020603050405020304" pitchFamily="18" charset="0"/>
                      </a:endParaRPr>
                    </a:p>
                  </a:txBody>
                  <a:tcPr marL="118859" marR="118859" marT="0" marB="0"/>
                </a:tc>
                <a:extLst>
                  <a:ext uri="{0D108BD9-81ED-4DB2-BD59-A6C34878D82A}">
                    <a16:rowId xmlns:a16="http://schemas.microsoft.com/office/drawing/2014/main" val="768497449"/>
                  </a:ext>
                </a:extLst>
              </a:tr>
            </a:tbl>
          </a:graphicData>
        </a:graphic>
      </p:graphicFrame>
      <p:sp>
        <p:nvSpPr>
          <p:cNvPr id="7" name="Content Placeholder 11">
            <a:extLst>
              <a:ext uri="{FF2B5EF4-FFF2-40B4-BE49-F238E27FC236}">
                <a16:creationId xmlns:a16="http://schemas.microsoft.com/office/drawing/2014/main" id="{D12ABA2A-6A3C-E02D-44DC-ADCB675270B2}"/>
              </a:ext>
            </a:extLst>
          </p:cNvPr>
          <p:cNvSpPr txBox="1">
            <a:spLocks/>
          </p:cNvSpPr>
          <p:nvPr/>
        </p:nvSpPr>
        <p:spPr>
          <a:xfrm>
            <a:off x="596900" y="901332"/>
            <a:ext cx="10769190" cy="151740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u="sng" noProof="0" dirty="0"/>
              <a:t>Les coûts des options d’adaptation</a:t>
            </a:r>
            <a:r>
              <a:rPr lang="fr-FR" sz="1800" noProof="0" dirty="0"/>
              <a:t> peuvent varier, ce qui peut influencer les résultats de l’analyse économique. </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Il en résulte que les options d’adaptation peuvent être plus ou moins économiquement viables.</a:t>
            </a:r>
            <a:endParaRPr lang="fr-FR" sz="1800" noProof="0" dirty="0">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a:p>
            <a:pPr marL="57150" indent="0">
              <a:lnSpc>
                <a:spcPct val="100000"/>
              </a:lnSpc>
              <a:spcBef>
                <a:spcPts val="0"/>
              </a:spcBef>
              <a:spcAft>
                <a:spcPts val="600"/>
              </a:spcAft>
              <a:buClr>
                <a:schemeClr val="accent1"/>
              </a:buClr>
              <a:buNone/>
            </a:pPr>
            <a:endParaRPr lang="fr-FR" sz="1800" noProof="0" dirty="0">
              <a:effectLst/>
              <a:latin typeface="Roboto" panose="02000000000000000000" pitchFamily="2" charset="0"/>
              <a:ea typeface="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99975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A862258-410E-E4ED-3697-FC66AB06A3D8}"/>
              </a:ext>
            </a:extLst>
          </p:cNvPr>
          <p:cNvSpPr>
            <a:spLocks noGrp="1"/>
          </p:cNvSpPr>
          <p:nvPr>
            <p:ph type="body" sz="quarter" idx="10"/>
          </p:nvPr>
        </p:nvSpPr>
        <p:spPr>
          <a:xfrm>
            <a:off x="596900" y="1962363"/>
            <a:ext cx="10763250" cy="3438311"/>
          </a:xfrm>
        </p:spPr>
        <p:txBody>
          <a:bodyPr/>
          <a:lstStyle/>
          <a:p>
            <a:r>
              <a:rPr lang="fr-FR" noProof="0" dirty="0"/>
              <a:t>Comment avez-vous géré la prise de décision dans des situations incertaines?</a:t>
            </a:r>
          </a:p>
          <a:p>
            <a:r>
              <a:rPr lang="fr-FR" noProof="0" dirty="0"/>
              <a:t>Comment avez-vous hiérarchisé les options de résilience en situation d’incertitude?</a:t>
            </a:r>
          </a:p>
        </p:txBody>
      </p:sp>
      <p:sp>
        <p:nvSpPr>
          <p:cNvPr id="6" name="Title 5">
            <a:extLst>
              <a:ext uri="{FF2B5EF4-FFF2-40B4-BE49-F238E27FC236}">
                <a16:creationId xmlns:a16="http://schemas.microsoft.com/office/drawing/2014/main" id="{196C2A02-99B1-311E-2F2C-4D34C1C79BE8}"/>
              </a:ext>
            </a:extLst>
          </p:cNvPr>
          <p:cNvSpPr>
            <a:spLocks noGrp="1"/>
          </p:cNvSpPr>
          <p:nvPr>
            <p:ph type="title"/>
          </p:nvPr>
        </p:nvSpPr>
        <p:spPr/>
        <p:txBody>
          <a:bodyPr/>
          <a:lstStyle/>
          <a:p>
            <a:r>
              <a:rPr lang="fr-FR" noProof="0" dirty="0"/>
              <a:t>Questions de Discussion</a:t>
            </a:r>
          </a:p>
        </p:txBody>
      </p:sp>
    </p:spTree>
    <p:extLst>
      <p:ext uri="{BB962C8B-B14F-4D97-AF65-F5344CB8AC3E}">
        <p14:creationId xmlns:p14="http://schemas.microsoft.com/office/powerpoint/2010/main" val="8779968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a:xfrm>
            <a:off x="177669" y="102593"/>
            <a:ext cx="10780637" cy="535531"/>
          </a:xfrm>
        </p:spPr>
        <p:txBody>
          <a:bodyPr wrap="square" lIns="91440" tIns="45720" rIns="91440" bIns="45720" anchor="t">
            <a:noAutofit/>
          </a:bodyPr>
          <a:lstStyle/>
          <a:p>
            <a:r>
              <a:rPr lang="fr-FR" noProof="0" dirty="0"/>
              <a:t>Récapitulatif : Phase d’ Évaluation – Évaluation des Risques Climatiques</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53588" y="180186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2455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20"/>
            <a:ext cx="2856344"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779375"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527635" y="1724120"/>
            <a:ext cx="2779375"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901152" y="2801696"/>
            <a:ext cx="2513059"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La collecte de données détaillées (sur le climat et les infrastructures) constitue un élément clé de l’élaboration d’une évaluation des risques climatiques.</a:t>
            </a:r>
            <a:endParaRPr lang="fr-FR" noProof="0" dirty="0">
              <a:ea typeface="Roboto" panose="02020603050405020304"/>
              <a:cs typeface="Roboto" panose="02020603050405020304"/>
            </a:endParaRPr>
          </a:p>
        </p:txBody>
      </p:sp>
      <p:sp>
        <p:nvSpPr>
          <p:cNvPr id="10" name="TextBox 9">
            <a:extLst>
              <a:ext uri="{FF2B5EF4-FFF2-40B4-BE49-F238E27FC236}">
                <a16:creationId xmlns:a16="http://schemas.microsoft.com/office/drawing/2014/main" id="{57085328-427E-329E-F511-1072E4624049}"/>
              </a:ext>
            </a:extLst>
          </p:cNvPr>
          <p:cNvSpPr txBox="1"/>
          <p:nvPr/>
        </p:nvSpPr>
        <p:spPr>
          <a:xfrm>
            <a:off x="7777786" y="2794000"/>
            <a:ext cx="2301393"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incertitudes sont inhérentes au processus d’évaluation des risques climatiques. Il est nécessaire de les intégrer à chaque étape du processus.</a:t>
            </a:r>
            <a:endParaRPr lang="fr-FR" noProof="0" dirty="0">
              <a:ea typeface="Roboto" panose="02020603050405020304"/>
              <a:cs typeface="Roboto" panose="02020603050405020304"/>
            </a:endParaRPr>
          </a:p>
        </p:txBody>
      </p:sp>
      <p:sp>
        <p:nvSpPr>
          <p:cNvPr id="11" name="TextBox 10">
            <a:extLst>
              <a:ext uri="{FF2B5EF4-FFF2-40B4-BE49-F238E27FC236}">
                <a16:creationId xmlns:a16="http://schemas.microsoft.com/office/drawing/2014/main" id="{3D74F6CA-B3DB-807B-48EA-65FE0D91A17C}"/>
              </a:ext>
            </a:extLst>
          </p:cNvPr>
          <p:cNvSpPr txBox="1"/>
          <p:nvPr/>
        </p:nvSpPr>
        <p:spPr>
          <a:xfrm>
            <a:off x="7943272" y="280169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4829848" y="2801696"/>
            <a:ext cx="230139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risques totaux peuvent évoluer selon les scénarios climatiques ; il est important de bien comprendre ces évolutions afin d’éclairer les décisions d’investissement.</a:t>
            </a:r>
            <a:endParaRPr lang="fr-FR" noProof="0" dirty="0">
              <a:ea typeface="Roboto" panose="02020603050405020304"/>
              <a:cs typeface="Roboto" panose="02020603050405020304"/>
            </a:endParaRPr>
          </a:p>
        </p:txBody>
      </p:sp>
    </p:spTree>
    <p:extLst>
      <p:ext uri="{BB962C8B-B14F-4D97-AF65-F5344CB8AC3E}">
        <p14:creationId xmlns:p14="http://schemas.microsoft.com/office/powerpoint/2010/main" val="25836307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0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de la Présentation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364844" cy="1595309"/>
          </a:xfrm>
        </p:spPr>
        <p:txBody>
          <a:bodyPr/>
          <a:lstStyle/>
          <a:p>
            <a:pPr marL="0" indent="0">
              <a:buNone/>
            </a:pPr>
            <a:r>
              <a:rPr lang="fr-FR" sz="1800" noProof="0" dirty="0"/>
              <a:t>Rappel du Module 2a</a:t>
            </a:r>
          </a:p>
          <a:p>
            <a:pPr marL="0" indent="0">
              <a:buNone/>
            </a:pPr>
            <a:r>
              <a:rPr lang="fr-FR" sz="1800" noProof="0" dirty="0">
                <a:solidFill>
                  <a:schemeClr val="bg1">
                    <a:lumMod val="65000"/>
                  </a:schemeClr>
                </a:solidFill>
              </a:rPr>
              <a:t>Évaluation des risques climatiques: phase d’évaluation du projet</a:t>
            </a:r>
          </a:p>
          <a:p>
            <a:pPr marL="0" indent="0">
              <a:buNone/>
            </a:pPr>
            <a:r>
              <a:rPr lang="fr-FR" sz="1800" noProof="0" dirty="0">
                <a:solidFill>
                  <a:schemeClr val="bg1">
                    <a:lumMod val="65000"/>
                  </a:schemeClr>
                </a:solidFill>
              </a:rPr>
              <a:t>Incertitudes dans l’évaluation des risques climatiques</a:t>
            </a:r>
          </a:p>
        </p:txBody>
      </p:sp>
    </p:spTree>
    <p:extLst>
      <p:ext uri="{BB962C8B-B14F-4D97-AF65-F5344CB8AC3E}">
        <p14:creationId xmlns:p14="http://schemas.microsoft.com/office/powerpoint/2010/main" val="1226347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p:txBody>
          <a:bodyPr wrap="square" lIns="91440" tIns="45720" rIns="91440" bIns="45720" anchor="t">
            <a:noAutofit/>
          </a:bodyPr>
          <a:lstStyle/>
          <a:p>
            <a:r>
              <a:rPr lang="fr-FR" noProof="0" dirty="0"/>
              <a:t>Rappel : Phase d’Identification du Projet</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53588" y="180186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2455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20"/>
            <a:ext cx="2801696"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801696"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527635" y="1724120"/>
            <a:ext cx="2801696" cy="393989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901152" y="2801696"/>
            <a:ext cx="242839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Nous devons nous poser les questions suivantes: ce projet est-il pertinent? Doit-il être mis en œuvre sous forme de PPP? Et le changement climatique influence-t-il nos réponses à ces interrogations?</a:t>
            </a:r>
            <a:endParaRPr lang="fr-FR" noProof="0" dirty="0">
              <a:ea typeface="Roboto" panose="02020603050405020304"/>
              <a:cs typeface="Roboto" panose="02020603050405020304"/>
            </a:endParaRPr>
          </a:p>
        </p:txBody>
      </p:sp>
      <p:sp>
        <p:nvSpPr>
          <p:cNvPr id="11" name="TextBox 10">
            <a:extLst>
              <a:ext uri="{FF2B5EF4-FFF2-40B4-BE49-F238E27FC236}">
                <a16:creationId xmlns:a16="http://schemas.microsoft.com/office/drawing/2014/main" id="{3D74F6CA-B3DB-807B-48EA-65FE0D91A17C}"/>
              </a:ext>
            </a:extLst>
          </p:cNvPr>
          <p:cNvSpPr txBox="1"/>
          <p:nvPr/>
        </p:nvSpPr>
        <p:spPr>
          <a:xfrm>
            <a:off x="7777786" y="2794000"/>
            <a:ext cx="2301393"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 filtrage précoce doit examiner à la fois la résilience des infrastructures et la résilience que celles-ci peuvent générer.</a:t>
            </a: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4829848" y="2801696"/>
            <a:ext cx="2354723"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Un examen de haut niveau des aléas climatiques permet d’identifier ceux qui ont un impact significatif sur un projet.</a:t>
            </a:r>
            <a:endParaRPr lang="fr-FR" noProof="0" dirty="0">
              <a:ea typeface="Roboto" panose="02020603050405020304"/>
              <a:cs typeface="Roboto" panose="02020603050405020304"/>
            </a:endParaRPr>
          </a:p>
        </p:txBody>
      </p:sp>
    </p:spTree>
    <p:extLst>
      <p:ext uri="{BB962C8B-B14F-4D97-AF65-F5344CB8AC3E}">
        <p14:creationId xmlns:p14="http://schemas.microsoft.com/office/powerpoint/2010/main" val="988907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D63A1-86B9-8058-40FC-2C293F2FBC1D}"/>
              </a:ext>
            </a:extLst>
          </p:cNvPr>
          <p:cNvSpPr>
            <a:spLocks noGrp="1"/>
          </p:cNvSpPr>
          <p:nvPr>
            <p:ph type="title"/>
          </p:nvPr>
        </p:nvSpPr>
        <p:spPr>
          <a:xfrm>
            <a:off x="596900" y="130175"/>
            <a:ext cx="9648700" cy="925893"/>
          </a:xfrm>
        </p:spPr>
        <p:txBody>
          <a:bodyPr/>
          <a:lstStyle/>
          <a:p>
            <a:r>
              <a:rPr lang="fr-FR" noProof="0" dirty="0"/>
              <a:t>Phase d’identification du projet : Points d’intervention pour la résilience climatique</a:t>
            </a:r>
            <a:endParaRPr lang="fr-FR" sz="2400" noProof="0" dirty="0"/>
          </a:p>
        </p:txBody>
      </p:sp>
      <p:pic>
        <p:nvPicPr>
          <p:cNvPr id="3" name="image9.png">
            <a:extLst>
              <a:ext uri="{FF2B5EF4-FFF2-40B4-BE49-F238E27FC236}">
                <a16:creationId xmlns:a16="http://schemas.microsoft.com/office/drawing/2014/main" id="{E5AA7D94-9DE2-1445-90CD-15AEB84EBD11}"/>
              </a:ext>
            </a:extLst>
          </p:cNvPr>
          <p:cNvPicPr/>
          <p:nvPr/>
        </p:nvPicPr>
        <p:blipFill>
          <a:blip r:embed="rId3"/>
          <a:srcRect/>
          <a:stretch>
            <a:fillRect/>
          </a:stretch>
        </p:blipFill>
        <p:spPr>
          <a:xfrm>
            <a:off x="3094224" y="943278"/>
            <a:ext cx="6003551" cy="4971443"/>
          </a:xfrm>
          <a:prstGeom prst="rect">
            <a:avLst/>
          </a:prstGeom>
          <a:ln/>
        </p:spPr>
      </p:pic>
      <p:pic>
        <p:nvPicPr>
          <p:cNvPr id="6" name="image8.png">
            <a:extLst>
              <a:ext uri="{FF2B5EF4-FFF2-40B4-BE49-F238E27FC236}">
                <a16:creationId xmlns:a16="http://schemas.microsoft.com/office/drawing/2014/main" id="{2A0E761A-BDFD-3492-752C-875243A806FB}"/>
              </a:ext>
            </a:extLst>
          </p:cNvPr>
          <p:cNvPicPr/>
          <p:nvPr/>
        </p:nvPicPr>
        <p:blipFill>
          <a:blip r:embed="rId4"/>
          <a:srcRect t="83077"/>
          <a:stretch>
            <a:fillRect/>
          </a:stretch>
        </p:blipFill>
        <p:spPr>
          <a:xfrm>
            <a:off x="2484889" y="5981928"/>
            <a:ext cx="7222220" cy="790575"/>
          </a:xfrm>
          <a:prstGeom prst="rect">
            <a:avLst/>
          </a:prstGeom>
          <a:ln/>
        </p:spPr>
      </p:pic>
      <p:pic>
        <p:nvPicPr>
          <p:cNvPr id="5" name="Picture 4">
            <a:extLst>
              <a:ext uri="{FF2B5EF4-FFF2-40B4-BE49-F238E27FC236}">
                <a16:creationId xmlns:a16="http://schemas.microsoft.com/office/drawing/2014/main" id="{FB9E17CD-DB2D-1047-99D0-0E1344368B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3651" y="6006234"/>
            <a:ext cx="7383458" cy="766269"/>
          </a:xfrm>
          <a:prstGeom prst="rect">
            <a:avLst/>
          </a:prstGeom>
        </p:spPr>
      </p:pic>
      <p:pic>
        <p:nvPicPr>
          <p:cNvPr id="9" name="Picture 8" descr="A diagram of a project&#10;&#10;Description automatically generated">
            <a:extLst>
              <a:ext uri="{FF2B5EF4-FFF2-40B4-BE49-F238E27FC236}">
                <a16:creationId xmlns:a16="http://schemas.microsoft.com/office/drawing/2014/main" id="{C3B963AB-922A-1B4B-B6D8-30510687E3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2900" y="864754"/>
            <a:ext cx="6406198" cy="5105021"/>
          </a:xfrm>
          <a:prstGeom prst="rect">
            <a:avLst/>
          </a:prstGeom>
        </p:spPr>
      </p:pic>
      <p:sp>
        <p:nvSpPr>
          <p:cNvPr id="7" name="Rectangle: Rounded Corners 6">
            <a:extLst>
              <a:ext uri="{FF2B5EF4-FFF2-40B4-BE49-F238E27FC236}">
                <a16:creationId xmlns:a16="http://schemas.microsoft.com/office/drawing/2014/main" id="{430459F8-20DE-C6AC-BB91-F7EE418C143E}"/>
              </a:ext>
            </a:extLst>
          </p:cNvPr>
          <p:cNvSpPr/>
          <p:nvPr/>
        </p:nvSpPr>
        <p:spPr>
          <a:xfrm>
            <a:off x="3094224" y="876071"/>
            <a:ext cx="1551898" cy="4831199"/>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411595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14235-0F94-2AA4-64D4-FDB49BD39903}"/>
              </a:ext>
            </a:extLst>
          </p:cNvPr>
          <p:cNvSpPr>
            <a:spLocks noGrp="1"/>
          </p:cNvSpPr>
          <p:nvPr>
            <p:ph type="title"/>
          </p:nvPr>
        </p:nvSpPr>
        <p:spPr/>
        <p:txBody>
          <a:bodyPr/>
          <a:lstStyle/>
          <a:p>
            <a:r>
              <a:rPr lang="fr-FR" sz="2400" b="1" noProof="0" dirty="0"/>
              <a:t>Analyse préliminaire du risque climatique</a:t>
            </a:r>
          </a:p>
        </p:txBody>
      </p:sp>
      <p:sp>
        <p:nvSpPr>
          <p:cNvPr id="17" name="Arrow: Right 19">
            <a:extLst>
              <a:ext uri="{FF2B5EF4-FFF2-40B4-BE49-F238E27FC236}">
                <a16:creationId xmlns:a16="http://schemas.microsoft.com/office/drawing/2014/main" id="{BA41AF12-8C36-7882-0DD9-F0D99E630123}"/>
              </a:ext>
            </a:extLst>
          </p:cNvPr>
          <p:cNvSpPr/>
          <p:nvPr/>
        </p:nvSpPr>
        <p:spPr>
          <a:xfrm>
            <a:off x="495881" y="1616327"/>
            <a:ext cx="257311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Définir l’emplacement du projet</a:t>
            </a:r>
            <a:endParaRPr lang="fr-FR" noProof="0" dirty="0">
              <a:solidFill>
                <a:schemeClr val="bg1"/>
              </a:solidFill>
            </a:endParaRPr>
          </a:p>
        </p:txBody>
      </p:sp>
      <p:sp>
        <p:nvSpPr>
          <p:cNvPr id="18" name="Oval 17">
            <a:extLst>
              <a:ext uri="{FF2B5EF4-FFF2-40B4-BE49-F238E27FC236}">
                <a16:creationId xmlns:a16="http://schemas.microsoft.com/office/drawing/2014/main" id="{AE3052FD-B7A1-8F8D-7E68-390032C15368}"/>
              </a:ext>
            </a:extLst>
          </p:cNvPr>
          <p:cNvSpPr/>
          <p:nvPr/>
        </p:nvSpPr>
        <p:spPr>
          <a:xfrm>
            <a:off x="0" y="2124922"/>
            <a:ext cx="842091"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A</a:t>
            </a:r>
          </a:p>
        </p:txBody>
      </p:sp>
      <p:sp>
        <p:nvSpPr>
          <p:cNvPr id="19" name="Arrow: Right 19">
            <a:extLst>
              <a:ext uri="{FF2B5EF4-FFF2-40B4-BE49-F238E27FC236}">
                <a16:creationId xmlns:a16="http://schemas.microsoft.com/office/drawing/2014/main" id="{854BA19D-1640-DFFD-5AD2-3AFCAD1160D4}"/>
              </a:ext>
            </a:extLst>
          </p:cNvPr>
          <p:cNvSpPr/>
          <p:nvPr/>
        </p:nvSpPr>
        <p:spPr>
          <a:xfrm>
            <a:off x="3068990" y="1627773"/>
            <a:ext cx="2335297"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aléas climatiques</a:t>
            </a:r>
            <a:endParaRPr lang="fr-FR" noProof="0" dirty="0">
              <a:solidFill>
                <a:schemeClr val="bg1"/>
              </a:solidFill>
            </a:endParaRPr>
          </a:p>
        </p:txBody>
      </p:sp>
      <p:sp>
        <p:nvSpPr>
          <p:cNvPr id="20" name="Oval 19">
            <a:extLst>
              <a:ext uri="{FF2B5EF4-FFF2-40B4-BE49-F238E27FC236}">
                <a16:creationId xmlns:a16="http://schemas.microsoft.com/office/drawing/2014/main" id="{788A1B22-7ACD-84CB-E775-2362005C8182}"/>
              </a:ext>
            </a:extLst>
          </p:cNvPr>
          <p:cNvSpPr/>
          <p:nvPr/>
        </p:nvSpPr>
        <p:spPr>
          <a:xfrm>
            <a:off x="2604565" y="2089056"/>
            <a:ext cx="830887"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B</a:t>
            </a:r>
          </a:p>
        </p:txBody>
      </p:sp>
      <p:sp>
        <p:nvSpPr>
          <p:cNvPr id="21" name="Arrow: Right 19">
            <a:extLst>
              <a:ext uri="{FF2B5EF4-FFF2-40B4-BE49-F238E27FC236}">
                <a16:creationId xmlns:a16="http://schemas.microsoft.com/office/drawing/2014/main" id="{8ABDF02E-6C23-EF84-70F2-611225E38FCE}"/>
              </a:ext>
            </a:extLst>
          </p:cNvPr>
          <p:cNvSpPr/>
          <p:nvPr/>
        </p:nvSpPr>
        <p:spPr>
          <a:xfrm>
            <a:off x="5172509" y="419864"/>
            <a:ext cx="261787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Estimer l’impact des aléas</a:t>
            </a:r>
            <a:endParaRPr lang="fr-FR" noProof="0" dirty="0">
              <a:solidFill>
                <a:schemeClr val="bg1"/>
              </a:solidFill>
            </a:endParaRPr>
          </a:p>
        </p:txBody>
      </p:sp>
      <p:sp>
        <p:nvSpPr>
          <p:cNvPr id="22" name="Oval 21">
            <a:extLst>
              <a:ext uri="{FF2B5EF4-FFF2-40B4-BE49-F238E27FC236}">
                <a16:creationId xmlns:a16="http://schemas.microsoft.com/office/drawing/2014/main" id="{BF3F7A7B-F803-8196-BE67-03CF61E30092}"/>
              </a:ext>
            </a:extLst>
          </p:cNvPr>
          <p:cNvSpPr/>
          <p:nvPr/>
        </p:nvSpPr>
        <p:spPr>
          <a:xfrm>
            <a:off x="4729052" y="91679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D</a:t>
            </a:r>
          </a:p>
        </p:txBody>
      </p:sp>
      <p:sp>
        <p:nvSpPr>
          <p:cNvPr id="23" name="Arrow: Right 19">
            <a:extLst>
              <a:ext uri="{FF2B5EF4-FFF2-40B4-BE49-F238E27FC236}">
                <a16:creationId xmlns:a16="http://schemas.microsoft.com/office/drawing/2014/main" id="{FB8DD1D0-459F-EFA1-E5C7-117AC7D6D6B5}"/>
              </a:ext>
            </a:extLst>
          </p:cNvPr>
          <p:cNvSpPr/>
          <p:nvPr/>
        </p:nvSpPr>
        <p:spPr>
          <a:xfrm>
            <a:off x="5002061" y="2778420"/>
            <a:ext cx="278831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Évaluer l’exposition du projet</a:t>
            </a:r>
            <a:endParaRPr lang="fr-FR" noProof="0" dirty="0">
              <a:solidFill>
                <a:schemeClr val="bg1"/>
              </a:solidFill>
            </a:endParaRPr>
          </a:p>
        </p:txBody>
      </p:sp>
      <p:sp>
        <p:nvSpPr>
          <p:cNvPr id="24" name="Oval 23">
            <a:extLst>
              <a:ext uri="{FF2B5EF4-FFF2-40B4-BE49-F238E27FC236}">
                <a16:creationId xmlns:a16="http://schemas.microsoft.com/office/drawing/2014/main" id="{B9D3D8DD-08A9-D94E-91C3-AE88306EA6F8}"/>
              </a:ext>
            </a:extLst>
          </p:cNvPr>
          <p:cNvSpPr/>
          <p:nvPr/>
        </p:nvSpPr>
        <p:spPr>
          <a:xfrm>
            <a:off x="4701549" y="327971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C</a:t>
            </a:r>
          </a:p>
        </p:txBody>
      </p:sp>
      <p:sp>
        <p:nvSpPr>
          <p:cNvPr id="25" name="Arrow: Right 19">
            <a:extLst>
              <a:ext uri="{FF2B5EF4-FFF2-40B4-BE49-F238E27FC236}">
                <a16:creationId xmlns:a16="http://schemas.microsoft.com/office/drawing/2014/main" id="{9FB058F1-9629-9D6B-8F6A-4D08A222DC4A}"/>
              </a:ext>
            </a:extLst>
          </p:cNvPr>
          <p:cNvSpPr/>
          <p:nvPr/>
        </p:nvSpPr>
        <p:spPr>
          <a:xfrm>
            <a:off x="7504192" y="1599142"/>
            <a:ext cx="2242232"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    Niveau      de risque</a:t>
            </a:r>
            <a:endParaRPr lang="fr-FR" noProof="0" dirty="0">
              <a:solidFill>
                <a:schemeClr val="bg1"/>
              </a:solidFill>
            </a:endParaRPr>
          </a:p>
        </p:txBody>
      </p:sp>
      <p:sp>
        <p:nvSpPr>
          <p:cNvPr id="26" name="Oval 25">
            <a:extLst>
              <a:ext uri="{FF2B5EF4-FFF2-40B4-BE49-F238E27FC236}">
                <a16:creationId xmlns:a16="http://schemas.microsoft.com/office/drawing/2014/main" id="{E4B0895A-F8D0-D2A6-7589-E5FC1A1EDE2C}"/>
              </a:ext>
            </a:extLst>
          </p:cNvPr>
          <p:cNvSpPr/>
          <p:nvPr/>
        </p:nvSpPr>
        <p:spPr>
          <a:xfrm>
            <a:off x="7080662" y="2089056"/>
            <a:ext cx="84545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E</a:t>
            </a:r>
          </a:p>
        </p:txBody>
      </p:sp>
      <p:sp>
        <p:nvSpPr>
          <p:cNvPr id="27" name="Arrow: Right 19">
            <a:extLst>
              <a:ext uri="{FF2B5EF4-FFF2-40B4-BE49-F238E27FC236}">
                <a16:creationId xmlns:a16="http://schemas.microsoft.com/office/drawing/2014/main" id="{91569FDC-F3CE-FB28-C682-DD004DE013A9}"/>
              </a:ext>
            </a:extLst>
          </p:cNvPr>
          <p:cNvSpPr/>
          <p:nvPr/>
        </p:nvSpPr>
        <p:spPr>
          <a:xfrm>
            <a:off x="9746424" y="1575608"/>
            <a:ext cx="235466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options de résilience</a:t>
            </a:r>
            <a:endParaRPr lang="fr-FR" noProof="0" dirty="0">
              <a:solidFill>
                <a:schemeClr val="bg1"/>
              </a:solidFill>
            </a:endParaRPr>
          </a:p>
        </p:txBody>
      </p:sp>
      <p:sp>
        <p:nvSpPr>
          <p:cNvPr id="28" name="Oval 27">
            <a:extLst>
              <a:ext uri="{FF2B5EF4-FFF2-40B4-BE49-F238E27FC236}">
                <a16:creationId xmlns:a16="http://schemas.microsoft.com/office/drawing/2014/main" id="{D21D3CBB-594F-196B-3A58-3F11ED925F41}"/>
              </a:ext>
            </a:extLst>
          </p:cNvPr>
          <p:cNvSpPr/>
          <p:nvPr/>
        </p:nvSpPr>
        <p:spPr>
          <a:xfrm>
            <a:off x="9482806" y="2083100"/>
            <a:ext cx="705942"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F</a:t>
            </a:r>
          </a:p>
        </p:txBody>
      </p:sp>
      <p:sp>
        <p:nvSpPr>
          <p:cNvPr id="29" name="Multiplication Sign 25">
            <a:extLst>
              <a:ext uri="{FF2B5EF4-FFF2-40B4-BE49-F238E27FC236}">
                <a16:creationId xmlns:a16="http://schemas.microsoft.com/office/drawing/2014/main" id="{EBA9ECDB-0D50-C6C1-42EB-C2C7CBF0616C}"/>
              </a:ext>
            </a:extLst>
          </p:cNvPr>
          <p:cNvSpPr/>
          <p:nvPr/>
        </p:nvSpPr>
        <p:spPr>
          <a:xfrm>
            <a:off x="5330341" y="2321845"/>
            <a:ext cx="584240" cy="619125"/>
          </a:xfrm>
          <a:prstGeom prst="mathMultiply">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Equals 29">
            <a:extLst>
              <a:ext uri="{FF2B5EF4-FFF2-40B4-BE49-F238E27FC236}">
                <a16:creationId xmlns:a16="http://schemas.microsoft.com/office/drawing/2014/main" id="{BCA1EF24-D027-2D59-8E51-9F1091518EA0}"/>
              </a:ext>
            </a:extLst>
          </p:cNvPr>
          <p:cNvSpPr/>
          <p:nvPr/>
        </p:nvSpPr>
        <p:spPr>
          <a:xfrm>
            <a:off x="6592643" y="2436349"/>
            <a:ext cx="448682" cy="390116"/>
          </a:xfrm>
          <a:prstGeom prst="mathEqual">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graphicFrame>
        <p:nvGraphicFramePr>
          <p:cNvPr id="31" name="Table 4">
            <a:extLst>
              <a:ext uri="{FF2B5EF4-FFF2-40B4-BE49-F238E27FC236}">
                <a16:creationId xmlns:a16="http://schemas.microsoft.com/office/drawing/2014/main" id="{D3279175-DF9A-AFFA-1A37-5F0C468BB178}"/>
              </a:ext>
            </a:extLst>
          </p:cNvPr>
          <p:cNvGraphicFramePr>
            <a:graphicFrameLocks noGrp="1"/>
          </p:cNvGraphicFramePr>
          <p:nvPr>
            <p:extLst>
              <p:ext uri="{D42A27DB-BD31-4B8C-83A1-F6EECF244321}">
                <p14:modId xmlns:p14="http://schemas.microsoft.com/office/powerpoint/2010/main" val="2017248319"/>
              </p:ext>
            </p:extLst>
          </p:nvPr>
        </p:nvGraphicFramePr>
        <p:xfrm>
          <a:off x="266006" y="4929688"/>
          <a:ext cx="11640480" cy="1234440"/>
        </p:xfrm>
        <a:graphic>
          <a:graphicData uri="http://schemas.openxmlformats.org/drawingml/2006/table">
            <a:tbl>
              <a:tblPr firstRow="1" bandRow="1">
                <a:tableStyleId>{5C22544A-7EE6-4342-B048-85BDC9FD1C3A}</a:tableStyleId>
              </a:tblPr>
              <a:tblGrid>
                <a:gridCol w="1562794">
                  <a:extLst>
                    <a:ext uri="{9D8B030D-6E8A-4147-A177-3AD203B41FA5}">
                      <a16:colId xmlns:a16="http://schemas.microsoft.com/office/drawing/2014/main" val="218823321"/>
                    </a:ext>
                  </a:extLst>
                </a:gridCol>
                <a:gridCol w="1247092">
                  <a:extLst>
                    <a:ext uri="{9D8B030D-6E8A-4147-A177-3AD203B41FA5}">
                      <a16:colId xmlns:a16="http://schemas.microsoft.com/office/drawing/2014/main" val="2290385532"/>
                    </a:ext>
                  </a:extLst>
                </a:gridCol>
                <a:gridCol w="1381662">
                  <a:extLst>
                    <a:ext uri="{9D8B030D-6E8A-4147-A177-3AD203B41FA5}">
                      <a16:colId xmlns:a16="http://schemas.microsoft.com/office/drawing/2014/main" val="500043561"/>
                    </a:ext>
                  </a:extLst>
                </a:gridCol>
                <a:gridCol w="1946334">
                  <a:extLst>
                    <a:ext uri="{9D8B030D-6E8A-4147-A177-3AD203B41FA5}">
                      <a16:colId xmlns:a16="http://schemas.microsoft.com/office/drawing/2014/main" val="145850116"/>
                    </a:ext>
                  </a:extLst>
                </a:gridCol>
                <a:gridCol w="1331589">
                  <a:extLst>
                    <a:ext uri="{9D8B030D-6E8A-4147-A177-3AD203B41FA5}">
                      <a16:colId xmlns:a16="http://schemas.microsoft.com/office/drawing/2014/main" val="2580184644"/>
                    </a:ext>
                  </a:extLst>
                </a:gridCol>
                <a:gridCol w="2498739">
                  <a:extLst>
                    <a:ext uri="{9D8B030D-6E8A-4147-A177-3AD203B41FA5}">
                      <a16:colId xmlns:a16="http://schemas.microsoft.com/office/drawing/2014/main" val="1565675685"/>
                    </a:ext>
                  </a:extLst>
                </a:gridCol>
                <a:gridCol w="1672270">
                  <a:extLst>
                    <a:ext uri="{9D8B030D-6E8A-4147-A177-3AD203B41FA5}">
                      <a16:colId xmlns:a16="http://schemas.microsoft.com/office/drawing/2014/main" val="3452456288"/>
                    </a:ext>
                  </a:extLst>
                </a:gridCol>
              </a:tblGrid>
              <a:tr h="698778">
                <a:tc>
                  <a:txBody>
                    <a:bodyPr/>
                    <a:lstStyle/>
                    <a:p>
                      <a:r>
                        <a:rPr lang="fr-FR" sz="1700" noProof="0" dirty="0"/>
                        <a:t>Emplacement de l’actif</a:t>
                      </a:r>
                    </a:p>
                  </a:txBody>
                  <a:tcPr/>
                </a:tc>
                <a:tc>
                  <a:txBody>
                    <a:bodyPr/>
                    <a:lstStyle/>
                    <a:p>
                      <a:r>
                        <a:rPr lang="fr-FR" sz="1700" b="1" i="0" u="none" strike="noStrike" kern="1200" noProof="0" dirty="0">
                          <a:solidFill>
                            <a:schemeClr val="lt1"/>
                          </a:solidFill>
                          <a:effectLst/>
                          <a:latin typeface="+mn-lt"/>
                          <a:ea typeface="+mn-ea"/>
                          <a:cs typeface="+mn-cs"/>
                        </a:rPr>
                        <a:t>Aléa climatique</a:t>
                      </a:r>
                      <a:endParaRPr lang="fr-FR" sz="1700" b="1" noProof="0" dirty="0"/>
                    </a:p>
                  </a:txBody>
                  <a:tcPr/>
                </a:tc>
                <a:tc>
                  <a:txBody>
                    <a:bodyPr/>
                    <a:lstStyle/>
                    <a:p>
                      <a:r>
                        <a:rPr lang="fr-FR" sz="1700" noProof="0" dirty="0"/>
                        <a:t>Exposition</a:t>
                      </a:r>
                    </a:p>
                  </a:txBody>
                  <a:tcPr/>
                </a:tc>
                <a:tc>
                  <a:txBody>
                    <a:bodyPr/>
                    <a:lstStyle/>
                    <a:p>
                      <a:pPr rtl="0"/>
                      <a:r>
                        <a:rPr lang="fr-FR" sz="1700" b="1" kern="1200" noProof="0" dirty="0">
                          <a:solidFill>
                            <a:schemeClr val="lt1"/>
                          </a:solidFill>
                          <a:effectLst/>
                          <a:latin typeface="+mn-lt"/>
                          <a:ea typeface="+mn-ea"/>
                          <a:cs typeface="+mn-cs"/>
                        </a:rPr>
                        <a:t>Impact (Vulnérabilité)</a:t>
                      </a:r>
                    </a:p>
                    <a:p>
                      <a:endParaRPr lang="fr-FR" sz="1700" noProof="0" dirty="0"/>
                    </a:p>
                  </a:txBody>
                  <a:tcPr/>
                </a:tc>
                <a:tc>
                  <a:txBody>
                    <a:bodyPr/>
                    <a:lstStyle/>
                    <a:p>
                      <a:r>
                        <a:rPr lang="fr-FR" sz="1700" b="1" i="0" u="none" strike="noStrike" kern="1200" noProof="0" dirty="0">
                          <a:solidFill>
                            <a:schemeClr val="lt1"/>
                          </a:solidFill>
                          <a:effectLst/>
                          <a:latin typeface="+mn-lt"/>
                          <a:ea typeface="+mn-ea"/>
                          <a:cs typeface="+mn-cs"/>
                        </a:rPr>
                        <a:t>Niveau de Risque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Options de Résilience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Impact Résiduel</a:t>
                      </a:r>
                      <a:endParaRPr lang="fr-FR" sz="1700" b="1" noProof="0" dirty="0"/>
                    </a:p>
                  </a:txBody>
                  <a:tcPr/>
                </a:tc>
                <a:extLst>
                  <a:ext uri="{0D108BD9-81ED-4DB2-BD59-A6C34878D82A}">
                    <a16:rowId xmlns:a16="http://schemas.microsoft.com/office/drawing/2014/main" val="2913956300"/>
                  </a:ext>
                </a:extLst>
              </a:tr>
              <a:tr h="283393">
                <a:tc>
                  <a:txBody>
                    <a:bodyPr/>
                    <a:lstStyle/>
                    <a:p>
                      <a:r>
                        <a:rPr lang="fr-FR" noProof="0" dirty="0"/>
                        <a:t>A</a:t>
                      </a:r>
                    </a:p>
                  </a:txBody>
                  <a:tcPr/>
                </a:tc>
                <a:tc>
                  <a:txBody>
                    <a:bodyPr/>
                    <a:lstStyle/>
                    <a:p>
                      <a:r>
                        <a:rPr lang="fr-FR" noProof="0" dirty="0"/>
                        <a:t>B</a:t>
                      </a:r>
                      <a:endParaRPr lang="fr-FR" baseline="-25000" noProof="0" dirty="0"/>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bl>
          </a:graphicData>
        </a:graphic>
      </p:graphicFrame>
      <p:sp>
        <p:nvSpPr>
          <p:cNvPr id="3" name="TextBox 2">
            <a:extLst>
              <a:ext uri="{FF2B5EF4-FFF2-40B4-BE49-F238E27FC236}">
                <a16:creationId xmlns:a16="http://schemas.microsoft.com/office/drawing/2014/main" id="{B16DF6FF-2B74-BB61-1228-5B57BF407489}"/>
              </a:ext>
            </a:extLst>
          </p:cNvPr>
          <p:cNvSpPr txBox="1"/>
          <p:nvPr/>
        </p:nvSpPr>
        <p:spPr>
          <a:xfrm>
            <a:off x="866057" y="716738"/>
            <a:ext cx="3675196" cy="646331"/>
          </a:xfrm>
          <a:prstGeom prst="rect">
            <a:avLst/>
          </a:prstGeom>
          <a:noFill/>
        </p:spPr>
        <p:txBody>
          <a:bodyPr wrap="square" rtlCol="0">
            <a:spAutoFit/>
          </a:bodyPr>
          <a:lstStyle/>
          <a:p>
            <a:pPr algn="ctr"/>
            <a:r>
              <a:rPr lang="fr-FR" noProof="0" dirty="0"/>
              <a:t>Recueillir les données pertinentes sur les aléas climatiques</a:t>
            </a:r>
          </a:p>
        </p:txBody>
      </p:sp>
      <p:sp>
        <p:nvSpPr>
          <p:cNvPr id="4" name="TextBox 3">
            <a:extLst>
              <a:ext uri="{FF2B5EF4-FFF2-40B4-BE49-F238E27FC236}">
                <a16:creationId xmlns:a16="http://schemas.microsoft.com/office/drawing/2014/main" id="{07689598-A49D-263D-6B41-66D52C2121AC}"/>
              </a:ext>
            </a:extLst>
          </p:cNvPr>
          <p:cNvSpPr txBox="1"/>
          <p:nvPr/>
        </p:nvSpPr>
        <p:spPr>
          <a:xfrm>
            <a:off x="8193276" y="3726876"/>
            <a:ext cx="2788318" cy="923330"/>
          </a:xfrm>
          <a:prstGeom prst="rect">
            <a:avLst/>
          </a:prstGeom>
          <a:noFill/>
        </p:spPr>
        <p:txBody>
          <a:bodyPr wrap="square" rtlCol="0">
            <a:spAutoFit/>
          </a:bodyPr>
          <a:lstStyle/>
          <a:p>
            <a:pPr algn="ctr"/>
            <a:r>
              <a:rPr lang="fr-FR" noProof="0" dirty="0"/>
              <a:t>Une évaluation détaillée des risques climatiques est-elle nécessaire?</a:t>
            </a:r>
          </a:p>
        </p:txBody>
      </p:sp>
      <p:cxnSp>
        <p:nvCxnSpPr>
          <p:cNvPr id="8" name="Straight Connector 7">
            <a:extLst>
              <a:ext uri="{FF2B5EF4-FFF2-40B4-BE49-F238E27FC236}">
                <a16:creationId xmlns:a16="http://schemas.microsoft.com/office/drawing/2014/main" id="{F909A2E0-97E0-EF26-D566-2FA79BD80502}"/>
              </a:ext>
            </a:extLst>
          </p:cNvPr>
          <p:cNvCxnSpPr/>
          <p:nvPr/>
        </p:nvCxnSpPr>
        <p:spPr>
          <a:xfrm>
            <a:off x="2604565" y="3429000"/>
            <a:ext cx="0" cy="12380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5079C33-FF81-7FAD-9A8E-20644761EB30}"/>
              </a:ext>
            </a:extLst>
          </p:cNvPr>
          <p:cNvCxnSpPr/>
          <p:nvPr/>
        </p:nvCxnSpPr>
        <p:spPr>
          <a:xfrm>
            <a:off x="2604565" y="4053840"/>
            <a:ext cx="4154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174F732-11DE-5E24-F4F0-D346356190CE}"/>
              </a:ext>
            </a:extLst>
          </p:cNvPr>
          <p:cNvSpPr txBox="1"/>
          <p:nvPr/>
        </p:nvSpPr>
        <p:spPr>
          <a:xfrm>
            <a:off x="2905078" y="3811493"/>
            <a:ext cx="985248" cy="646331"/>
          </a:xfrm>
          <a:prstGeom prst="rect">
            <a:avLst/>
          </a:prstGeom>
          <a:noFill/>
        </p:spPr>
        <p:txBody>
          <a:bodyPr wrap="square" rtlCol="0">
            <a:spAutoFit/>
          </a:bodyPr>
          <a:lstStyle/>
          <a:p>
            <a:pPr algn="ctr"/>
            <a:r>
              <a:rPr lang="fr-FR" noProof="0" dirty="0"/>
              <a:t>Par aléa</a:t>
            </a:r>
          </a:p>
        </p:txBody>
      </p:sp>
    </p:spTree>
    <p:extLst>
      <p:ext uri="{BB962C8B-B14F-4D97-AF65-F5344CB8AC3E}">
        <p14:creationId xmlns:p14="http://schemas.microsoft.com/office/powerpoint/2010/main" val="373848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DE98E-6946-C0F6-24FD-692082389296}"/>
              </a:ext>
            </a:extLst>
          </p:cNvPr>
          <p:cNvSpPr>
            <a:spLocks noGrp="1"/>
          </p:cNvSpPr>
          <p:nvPr>
            <p:ph type="title"/>
          </p:nvPr>
        </p:nvSpPr>
        <p:spPr>
          <a:xfrm>
            <a:off x="596899" y="130175"/>
            <a:ext cx="4635501" cy="535531"/>
          </a:xfrm>
        </p:spPr>
        <p:txBody>
          <a:bodyPr/>
          <a:lstStyle/>
          <a:p>
            <a:r>
              <a:rPr lang="fr-FR" noProof="0" dirty="0"/>
              <a:t>Phase d’ évaluation du projet</a:t>
            </a:r>
          </a:p>
        </p:txBody>
      </p:sp>
      <p:pic>
        <p:nvPicPr>
          <p:cNvPr id="3" name="image9.png">
            <a:extLst>
              <a:ext uri="{FF2B5EF4-FFF2-40B4-BE49-F238E27FC236}">
                <a16:creationId xmlns:a16="http://schemas.microsoft.com/office/drawing/2014/main" id="{87B89D50-EC71-D9D3-FFF4-617C0EB374D4}"/>
              </a:ext>
            </a:extLst>
          </p:cNvPr>
          <p:cNvPicPr/>
          <p:nvPr/>
        </p:nvPicPr>
        <p:blipFill>
          <a:blip r:embed="rId3"/>
          <a:srcRect/>
          <a:stretch>
            <a:fillRect/>
          </a:stretch>
        </p:blipFill>
        <p:spPr>
          <a:xfrm>
            <a:off x="3094223" y="595583"/>
            <a:ext cx="6003551" cy="4971443"/>
          </a:xfrm>
          <a:prstGeom prst="rect">
            <a:avLst/>
          </a:prstGeom>
          <a:ln/>
        </p:spPr>
      </p:pic>
      <p:pic>
        <p:nvPicPr>
          <p:cNvPr id="4" name="image8.png">
            <a:extLst>
              <a:ext uri="{FF2B5EF4-FFF2-40B4-BE49-F238E27FC236}">
                <a16:creationId xmlns:a16="http://schemas.microsoft.com/office/drawing/2014/main" id="{2DDAE416-C219-B7B7-0AB6-E66E877C6B66}"/>
              </a:ext>
            </a:extLst>
          </p:cNvPr>
          <p:cNvPicPr/>
          <p:nvPr/>
        </p:nvPicPr>
        <p:blipFill>
          <a:blip r:embed="rId4"/>
          <a:srcRect t="83077"/>
          <a:stretch>
            <a:fillRect/>
          </a:stretch>
        </p:blipFill>
        <p:spPr>
          <a:xfrm>
            <a:off x="2484890" y="5777392"/>
            <a:ext cx="7222220" cy="790575"/>
          </a:xfrm>
          <a:prstGeom prst="rect">
            <a:avLst/>
          </a:prstGeom>
          <a:ln/>
        </p:spPr>
      </p:pic>
      <p:pic>
        <p:nvPicPr>
          <p:cNvPr id="6" name="Picture 5" descr="A diagram of a project&#10;&#10;Description automatically generated">
            <a:extLst>
              <a:ext uri="{FF2B5EF4-FFF2-40B4-BE49-F238E27FC236}">
                <a16:creationId xmlns:a16="http://schemas.microsoft.com/office/drawing/2014/main" id="{E1654808-25E4-2B43-9A32-39B0692DBD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899" y="528793"/>
            <a:ext cx="6406198" cy="5105021"/>
          </a:xfrm>
          <a:prstGeom prst="rect">
            <a:avLst/>
          </a:prstGeom>
        </p:spPr>
      </p:pic>
      <p:sp>
        <p:nvSpPr>
          <p:cNvPr id="7" name="Rectangle: Rounded Corners 6">
            <a:extLst>
              <a:ext uri="{FF2B5EF4-FFF2-40B4-BE49-F238E27FC236}">
                <a16:creationId xmlns:a16="http://schemas.microsoft.com/office/drawing/2014/main" id="{2DC46BE6-ECB0-B1B4-90ED-1CF278158B50}"/>
              </a:ext>
            </a:extLst>
          </p:cNvPr>
          <p:cNvSpPr/>
          <p:nvPr/>
        </p:nvSpPr>
        <p:spPr>
          <a:xfrm>
            <a:off x="4657436" y="609364"/>
            <a:ext cx="1552575" cy="5111685"/>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8" name="Picture 7">
            <a:extLst>
              <a:ext uri="{FF2B5EF4-FFF2-40B4-BE49-F238E27FC236}">
                <a16:creationId xmlns:a16="http://schemas.microsoft.com/office/drawing/2014/main" id="{08FF1D7A-FE35-4D46-933F-D45EC9AC11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4890" y="5801698"/>
            <a:ext cx="7383458" cy="766269"/>
          </a:xfrm>
          <a:prstGeom prst="rect">
            <a:avLst/>
          </a:prstGeom>
        </p:spPr>
      </p:pic>
    </p:spTree>
    <p:extLst>
      <p:ext uri="{BB962C8B-B14F-4D97-AF65-F5344CB8AC3E}">
        <p14:creationId xmlns:p14="http://schemas.microsoft.com/office/powerpoint/2010/main" val="2164366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364844" cy="1595309"/>
          </a:xfrm>
        </p:spPr>
        <p:txBody>
          <a:bodyPr/>
          <a:lstStyle/>
          <a:p>
            <a:pPr marL="0" indent="0">
              <a:buNone/>
            </a:pPr>
            <a:r>
              <a:rPr lang="fr-FR" sz="1800" noProof="0" dirty="0">
                <a:solidFill>
                  <a:schemeClr val="bg1">
                    <a:lumMod val="65000"/>
                  </a:schemeClr>
                </a:solidFill>
              </a:rPr>
              <a:t>Rappel du Module 2a</a:t>
            </a:r>
          </a:p>
          <a:p>
            <a:pPr marL="0" indent="0">
              <a:buNone/>
            </a:pPr>
            <a:r>
              <a:rPr lang="fr-FR" sz="1800" noProof="0" dirty="0">
                <a:solidFill>
                  <a:schemeClr val="bg1"/>
                </a:solidFill>
              </a:rPr>
              <a:t>Évaluation des risques climatiques: phase d’évaluation du projet</a:t>
            </a:r>
          </a:p>
          <a:p>
            <a:pPr marL="0" indent="0">
              <a:buNone/>
            </a:pPr>
            <a:r>
              <a:rPr lang="fr-FR" sz="1800" noProof="0" dirty="0">
                <a:solidFill>
                  <a:schemeClr val="bg1">
                    <a:lumMod val="65000"/>
                  </a:schemeClr>
                </a:solidFill>
              </a:rPr>
              <a:t>Incertitudes dans l’évaluation des risques climatiques</a:t>
            </a:r>
          </a:p>
        </p:txBody>
      </p:sp>
    </p:spTree>
    <p:extLst>
      <p:ext uri="{BB962C8B-B14F-4D97-AF65-F5344CB8AC3E}">
        <p14:creationId xmlns:p14="http://schemas.microsoft.com/office/powerpoint/2010/main" val="32987226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gear_POWER_USER_SEPARATOR_ICONS_cogs_POWER_USER_SEPARATOR_ICONS_gears_POWER_USER_SEPARATOR_ICONS_machine_POWER_USER_SEPARATOR_ICONS_mechanic"/>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gear_POWER_USER_SEPARATOR_ICONS_cogs_POWER_USER_SEPARATOR_ICONS_gears_POWER_USER_SEPARATOR_ICONS_machine_POWER_USER_SEPARATOR_ICONS_mechanic"/>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gear_POWER_USER_SEPARATOR_ICONS_cogs_POWER_USER_SEPARATOR_ICONS_gears_POWER_USER_SEPARATOR_ICONS_machine_POWER_USER_SEPARATOR_ICONS_mechanic"/>
</p:tagLst>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2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documentManagement>
</p:properties>
</file>

<file path=customXml/itemProps1.xml><?xml version="1.0" encoding="utf-8"?>
<ds:datastoreItem xmlns:ds="http://schemas.openxmlformats.org/officeDocument/2006/customXml" ds:itemID="{D0284100-1B0E-4981-9D65-4E11E609744D}"/>
</file>

<file path=customXml/itemProps2.xml><?xml version="1.0" encoding="utf-8"?>
<ds:datastoreItem xmlns:ds="http://schemas.openxmlformats.org/officeDocument/2006/customXml" ds:itemID="{73056066-AA2E-4512-86A4-A36BF2323289}">
  <ds:schemaRefs>
    <ds:schemaRef ds:uri="http://schemas.microsoft.com/sharepoint/v3/contenttype/forms"/>
  </ds:schemaRefs>
</ds:datastoreItem>
</file>

<file path=customXml/itemProps3.xml><?xml version="1.0" encoding="utf-8"?>
<ds:datastoreItem xmlns:ds="http://schemas.openxmlformats.org/officeDocument/2006/customXml" ds:itemID="{57FC080B-2603-411C-A67C-AB391BA03057}">
  <ds:schemaRefs>
    <ds:schemaRef ds:uri="aed55413-c639-4f94-a414-c6861d92c447"/>
    <ds:schemaRef ds:uri="http://www.w3.org/XML/1998/namespace"/>
    <ds:schemaRef ds:uri="http://purl.org/dc/terms/"/>
    <ds:schemaRef ds:uri="http://schemas.openxmlformats.org/package/2006/metadata/core-properties"/>
    <ds:schemaRef ds:uri="http://schemas.microsoft.com/office/2006/documentManagement/types"/>
    <ds:schemaRef ds:uri="http://schemas.microsoft.com/sharepoint/v3"/>
    <ds:schemaRef ds:uri="http://purl.org/dc/elements/1.1/"/>
    <ds:schemaRef ds:uri="http://schemas.microsoft.com/office/infopath/2007/PartnerControls"/>
    <ds:schemaRef ds:uri="4a7c66f2-a5f2-44bb-9a9e-d36cd8c8f011"/>
    <ds:schemaRef ds:uri="http://schemas.microsoft.com/office/2006/metadata/properties"/>
    <ds:schemaRef ds:uri="http://purl.org/dc/dcmitype/"/>
    <ds:schemaRef ds:uri="b42c7f96-0f7e-49c0-b65b-ade9c04097cc"/>
    <ds:schemaRef ds:uri="8f0f3a4f-4b99-4597-aac2-29a0a3a93172"/>
  </ds:schemaRefs>
</ds:datastoreItem>
</file>

<file path=docProps/app.xml><?xml version="1.0" encoding="utf-8"?>
<Properties xmlns="http://schemas.openxmlformats.org/officeDocument/2006/extended-properties" xmlns:vt="http://schemas.openxmlformats.org/officeDocument/2006/docPropsVTypes">
  <TotalTime>0</TotalTime>
  <Words>4809</Words>
  <Application>Microsoft Office PowerPoint</Application>
  <PresentationFormat>Widescreen</PresentationFormat>
  <Paragraphs>533</Paragraphs>
  <Slides>36</Slides>
  <Notes>34</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36</vt:i4>
      </vt:variant>
    </vt:vector>
  </HeadingPairs>
  <TitlesOfParts>
    <vt:vector size="51" baseType="lpstr">
      <vt:lpstr>Aptos</vt:lpstr>
      <vt:lpstr>Arial</vt:lpstr>
      <vt:lpstr>Bookman Old Style</vt:lpstr>
      <vt:lpstr>Calibri</vt:lpstr>
      <vt:lpstr>Courier New</vt:lpstr>
      <vt:lpstr>Noto Sans Symbols</vt:lpstr>
      <vt:lpstr>Roboto</vt:lpstr>
      <vt:lpstr>Roboto Light</vt:lpstr>
      <vt:lpstr>Times New Roman</vt:lpstr>
      <vt:lpstr>Wingdings</vt:lpstr>
      <vt:lpstr>Zapf Dingbats</vt:lpstr>
      <vt:lpstr>ThemeGCA_new</vt:lpstr>
      <vt:lpstr>ThemeGCA_new_withnumbers</vt:lpstr>
      <vt:lpstr>1_ThemeGCA_new</vt:lpstr>
      <vt:lpstr>2_ThemeGCA_new</vt:lpstr>
      <vt:lpstr>Masterclass sur les Partenariats Public-Privé pour des Infrastructures Résilientes au Changement Climatique</vt:lpstr>
      <vt:lpstr>Module 2- Évaluation des risques:   b) Intégrer la résilience climatique dans la phase d’évaluation des PPP </vt:lpstr>
      <vt:lpstr>Plan du Module</vt:lpstr>
      <vt:lpstr>Plan de la Présentation</vt:lpstr>
      <vt:lpstr>Rappel : Phase d’Identification du Projet</vt:lpstr>
      <vt:lpstr>Phase d’identification du projet : Points d’intervention pour la résilience climatique</vt:lpstr>
      <vt:lpstr>Analyse préliminaire du risque climatique</vt:lpstr>
      <vt:lpstr>Phase d’ évaluation du projet</vt:lpstr>
      <vt:lpstr>Plan du Module</vt:lpstr>
      <vt:lpstr>Évaluation des risques climatiques</vt:lpstr>
      <vt:lpstr>Évaluation des Risques Climatiques</vt:lpstr>
      <vt:lpstr>Évaluation des risques climatiques: Collecte des données nécessaires</vt:lpstr>
      <vt:lpstr>Évaluation des risques climatiques: Implication des parties prenantes</vt:lpstr>
      <vt:lpstr>Évaluation des risques climatiques</vt:lpstr>
      <vt:lpstr>Évaluation des risques climatiques: Exposition</vt:lpstr>
      <vt:lpstr>Évaluation des risques climatiques</vt:lpstr>
      <vt:lpstr>Évaluation des risques climatiques: Analyse de la vulnérabilité</vt:lpstr>
      <vt:lpstr>Évaluation des risques climatiques: Analyse de la vulnérabilité</vt:lpstr>
      <vt:lpstr>Évaluation des risques climatiques: Quantification des risques</vt:lpstr>
      <vt:lpstr>Évaluation des risques climatiques: Quantification des risques</vt:lpstr>
      <vt:lpstr>Évaluation des risques climatiques: Quantification des risques pour des scénarios de changement climatique divers</vt:lpstr>
      <vt:lpstr>Évaluation des risques climatiques: Quantification des risques pour des scénarios de changement climatique divers</vt:lpstr>
      <vt:lpstr>Évaluation des Risques Climatiques: Quantification des risques pour des scénarios de changement climatique divers</vt:lpstr>
      <vt:lpstr>Évaluation des risques climatiques: Vue d’ensemble</vt:lpstr>
      <vt:lpstr>Plan du Module</vt:lpstr>
      <vt:lpstr>Qu’est-ce que l’incertitude?</vt:lpstr>
      <vt:lpstr>Principes Clés de la Prise de Décision en Contexte d’Incertitude</vt:lpstr>
      <vt:lpstr>Incertitudes: Situation climatique de référence</vt:lpstr>
      <vt:lpstr>Incertitudes: Projections climatiques</vt:lpstr>
      <vt:lpstr>Incertitudes: Désagrégation des projections climatiques</vt:lpstr>
      <vt:lpstr>Incertitudes: Vulnérabilité</vt:lpstr>
      <vt:lpstr>Incertitudes: Risque climatique</vt:lpstr>
      <vt:lpstr>Incertitudes: Solutions d’adaptation</vt:lpstr>
      <vt:lpstr>Questions de Discussion</vt:lpstr>
      <vt:lpstr>Récapitulatif : Phase d’ Évaluation – Évaluation des Risques Climatiques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Scaling Up GCA Climate-Resilient Infrastructure Masterclass</dc:title>
  <dc:creator>Laura Bergsma</dc:creator>
  <cp:lastModifiedBy>Aikaterina Myserli</cp:lastModifiedBy>
  <cp:revision>7</cp:revision>
  <cp:lastPrinted>2024-11-22T12:11:41Z</cp:lastPrinted>
  <dcterms:modified xsi:type="dcterms:W3CDTF">2026-05-18T10:03:25Z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